
<file path=[Content_Types].xml><?xml version="1.0" encoding="utf-8"?>
<Types xmlns="http://schemas.openxmlformats.org/package/2006/content-types">
  <Override PartName="/ppt/diagrams/drawing2.xml" ContentType="application/vnd.ms-office.drawingml.diagramDrawing+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charts/colors2.xml" ContentType="application/vnd.ms-office.chartcolorstyl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charts/chart1.xml" ContentType="application/vnd.openxmlformats-officedocument.drawingml.chart+xml"/>
  <Override PartName="/ppt/diagrams/quickStyle7.xml" ContentType="application/vnd.openxmlformats-officedocument.drawingml.diagramStyle+xml"/>
  <Override PartName="/ppt/charts/style3.xml" ContentType="application/vnd.ms-office.chartstyl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notesSlides/notesSlide3.xml" ContentType="application/vnd.openxmlformats-officedocument.presentationml.notesSlid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charts/colors1.xml" ContentType="application/vnd.ms-office.chartcolorstyl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charts/chart2.xml" ContentType="application/vnd.openxmlformats-officedocument.drawingml.chart+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33"/>
  </p:notesMasterIdLst>
  <p:handoutMasterIdLst>
    <p:handoutMasterId r:id="rId34"/>
  </p:handoutMasterIdLst>
  <p:sldIdLst>
    <p:sldId id="256" r:id="rId5"/>
    <p:sldId id="291" r:id="rId6"/>
    <p:sldId id="259" r:id="rId7"/>
    <p:sldId id="275" r:id="rId8"/>
    <p:sldId id="262" r:id="rId9"/>
    <p:sldId id="287" r:id="rId10"/>
    <p:sldId id="261" r:id="rId11"/>
    <p:sldId id="263" r:id="rId12"/>
    <p:sldId id="284" r:id="rId13"/>
    <p:sldId id="264" r:id="rId14"/>
    <p:sldId id="277" r:id="rId15"/>
    <p:sldId id="279" r:id="rId16"/>
    <p:sldId id="266" r:id="rId17"/>
    <p:sldId id="285" r:id="rId18"/>
    <p:sldId id="268" r:id="rId19"/>
    <p:sldId id="276" r:id="rId20"/>
    <p:sldId id="280" r:id="rId21"/>
    <p:sldId id="271" r:id="rId22"/>
    <p:sldId id="272" r:id="rId23"/>
    <p:sldId id="273" r:id="rId24"/>
    <p:sldId id="274" r:id="rId25"/>
    <p:sldId id="281" r:id="rId26"/>
    <p:sldId id="294" r:id="rId27"/>
    <p:sldId id="293" r:id="rId28"/>
    <p:sldId id="290" r:id="rId29"/>
    <p:sldId id="292" r:id="rId30"/>
    <p:sldId id="289" r:id="rId31"/>
    <p:sldId id="278" r:id="rId3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orisnik" initials="K" lastIdx="2" clrIdx="0"/>
  <p:cmAuthor id="1" name="Mirjana Knezevic" initials="MK" lastIdx="12" clrIdx="1">
    <p:extLst>
      <p:ext uri="{19B8F6BF-5375-455C-9EA6-DF929625EA0E}">
        <p15:presenceInfo xmlns="" xmlns:p15="http://schemas.microsoft.com/office/powerpoint/2012/main" userId="S-1-5-21-3213289721-1927786710-1971543238-2777" providerId="AD"/>
      </p:ext>
    </p:extLst>
  </p:cmAuthor>
  <p:cmAuthor id="2" name="Milena Radomirovic" initials="MR" lastIdx="24" clrIdx="2">
    <p:extLst>
      <p:ext uri="{19B8F6BF-5375-455C-9EA6-DF929625EA0E}">
        <p15:presenceInfo xmlns="" xmlns:p15="http://schemas.microsoft.com/office/powerpoint/2012/main" userId="S-1-5-21-3213289721-1927786710-1971543238-2751" providerId="AD"/>
      </p:ext>
    </p:extLst>
  </p:cmAuthor>
  <p:cmAuthor id="3" name="Tatjana Milivojevic" initials="TM" lastIdx="13" clrIdx="3">
    <p:extLst>
      <p:ext uri="{19B8F6BF-5375-455C-9EA6-DF929625EA0E}">
        <p15:presenceInfo xmlns="" xmlns:p15="http://schemas.microsoft.com/office/powerpoint/2012/main" userId="S-1-5-21-3988269000-3947341290-2979681626-13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B8B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8027" autoAdjust="0"/>
    <p:restoredTop sz="89250" autoAdjust="0"/>
  </p:normalViewPr>
  <p:slideViewPr>
    <p:cSldViewPr>
      <p:cViewPr varScale="1">
        <p:scale>
          <a:sx n="116" d="100"/>
          <a:sy n="116" d="100"/>
        </p:scale>
        <p:origin x="-236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331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G:\Gradjanski%20budzet%20primeri\gradjanski-budzet-pite-format%20NC%20250118.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G:\Gradjanski%20budzet%20primeri\gradjanski-budzet-pite-format%20NC%20250118.xlsx" TargetMode="External"/></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oleObject" Target="file:///G:\Gradjanski%20budzet%20primeri\gradjanski-budzet-pite-format%20NC%20250118.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rot="0" spcFirstLastPara="1" vertOverflow="ellipsis" vert="horz" wrap="square" anchor="ctr" anchorCtr="1"/>
          <a:lstStyle/>
          <a:p>
            <a:pPr>
              <a:defRPr lang="sr-Latn-RS" sz="1400" b="0" i="0" u="none" strike="noStrike" kern="1200" spc="0" baseline="0">
                <a:solidFill>
                  <a:schemeClr val="tx1">
                    <a:lumMod val="65000"/>
                    <a:lumOff val="35000"/>
                  </a:schemeClr>
                </a:solidFill>
                <a:latin typeface="+mn-lt"/>
                <a:ea typeface="+mn-ea"/>
                <a:cs typeface="+mn-cs"/>
              </a:defRPr>
            </a:pPr>
            <a:r>
              <a:rPr lang="sr-Cyrl-RS" b="1" dirty="0">
                <a:latin typeface="Times New Roman" pitchFamily="18" charset="0"/>
                <a:cs typeface="Times New Roman" pitchFamily="18" charset="0"/>
              </a:rPr>
              <a:t>Структура прихода и примања</a:t>
            </a:r>
            <a:endParaRPr lang="en-US" b="1" dirty="0">
              <a:latin typeface="Times New Roman" pitchFamily="18" charset="0"/>
              <a:cs typeface="Times New Roman" pitchFamily="18" charset="0"/>
            </a:endParaRPr>
          </a:p>
        </c:rich>
      </c:tx>
      <c:layout/>
      <c:spPr>
        <a:noFill/>
        <a:ln>
          <a:noFill/>
        </a:ln>
        <a:effectLst/>
      </c:spPr>
    </c:title>
    <c:view3D>
      <c:rotX val="30"/>
      <c:depthPercent val="100"/>
      <c:perspective val="30"/>
    </c:view3D>
    <c:floor>
      <c:spPr>
        <a:noFill/>
        <a:ln>
          <a:noFill/>
        </a:ln>
        <a:effectLst/>
        <a:sp3d/>
      </c:spPr>
    </c:floor>
    <c:sideWall>
      <c:spPr>
        <a:noFill/>
        <a:ln>
          <a:noFill/>
        </a:ln>
        <a:effectLst/>
        <a:sp3d/>
      </c:spPr>
    </c:sideWall>
    <c:backWall>
      <c:spPr>
        <a:noFill/>
        <a:ln>
          <a:noFill/>
        </a:ln>
        <a:effectLst/>
        <a:sp3d/>
      </c:spPr>
    </c:backWall>
    <c:plotArea>
      <c:layout>
        <c:manualLayout>
          <c:layoutTarget val="inner"/>
          <c:xMode val="edge"/>
          <c:yMode val="edge"/>
          <c:x val="0.21452863076245107"/>
          <c:y val="0.3337448818897702"/>
          <c:w val="0.62846713498254947"/>
          <c:h val="0.55553768720086449"/>
        </c:manualLayout>
      </c:layout>
      <c:pie3DChart>
        <c:varyColors val="1"/>
        <c:ser>
          <c:idx val="0"/>
          <c:order val="0"/>
          <c:explosion val="13"/>
          <c:dPt>
            <c:idx val="0"/>
            <c:spPr>
              <a:solidFill>
                <a:schemeClr val="accent1"/>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076C-4AB1-9E93-3921DE0FC15C}"/>
              </c:ext>
            </c:extLst>
          </c:dPt>
          <c:dPt>
            <c:idx val="1"/>
            <c:spPr>
              <a:solidFill>
                <a:schemeClr val="accent2"/>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076C-4AB1-9E93-3921DE0FC15C}"/>
              </c:ext>
            </c:extLst>
          </c:dPt>
          <c:dPt>
            <c:idx val="2"/>
            <c:spPr>
              <a:solidFill>
                <a:schemeClr val="accent3"/>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076C-4AB1-9E93-3921DE0FC15C}"/>
              </c:ext>
            </c:extLst>
          </c:dPt>
          <c:dPt>
            <c:idx val="3"/>
            <c:spPr>
              <a:solidFill>
                <a:schemeClr val="accent4"/>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7-076C-4AB1-9E93-3921DE0FC15C}"/>
              </c:ext>
            </c:extLst>
          </c:dPt>
          <c:dPt>
            <c:idx val="4"/>
            <c:spPr>
              <a:solidFill>
                <a:schemeClr val="accent5"/>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9-076C-4AB1-9E93-3921DE0FC15C}"/>
              </c:ext>
            </c:extLst>
          </c:dPt>
          <c:dPt>
            <c:idx val="5"/>
            <c:spPr>
              <a:solidFill>
                <a:schemeClr val="accent6"/>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B-076C-4AB1-9E93-3921DE0FC15C}"/>
              </c:ext>
            </c:extLst>
          </c:dPt>
          <c:dLbls>
            <c:dLbl>
              <c:idx val="0"/>
              <c:layout>
                <c:manualLayout>
                  <c:x val="4.2935426600180524E-3"/>
                  <c:y val="-2.7461355565848767E-2"/>
                </c:manualLayout>
              </c:layout>
              <c:tx>
                <c:rich>
                  <a:bodyPr/>
                  <a:lstStyle/>
                  <a:p>
                    <a:r>
                      <a:rPr lang="sr-Cyrl-RS" dirty="0">
                        <a:latin typeface="Times New Roman" pitchFamily="18" charset="0"/>
                        <a:cs typeface="Times New Roman" pitchFamily="18" charset="0"/>
                      </a:rPr>
                      <a:t>Порески приходи
</a:t>
                    </a:r>
                    <a:r>
                      <a:rPr lang="sr-Cyrl-RS" dirty="0" smtClean="0">
                        <a:latin typeface="Times New Roman" pitchFamily="18" charset="0"/>
                        <a:cs typeface="Times New Roman" pitchFamily="18" charset="0"/>
                      </a:rPr>
                      <a:t>62,31%</a:t>
                    </a:r>
                    <a:endParaRPr lang="sr-Cyrl-RS"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1-076C-4AB1-9E93-3921DE0FC15C}"/>
                </c:ext>
              </c:extLst>
            </c:dLbl>
            <c:dLbl>
              <c:idx val="1"/>
              <c:layout>
                <c:manualLayout>
                  <c:x val="2.5925070825464115E-2"/>
                  <c:y val="-3.458190731516389E-2"/>
                </c:manualLayout>
              </c:layout>
              <c:tx>
                <c:rich>
                  <a:bodyPr/>
                  <a:lstStyle/>
                  <a:p>
                    <a:r>
                      <a:rPr lang="sr-Cyrl-RS" dirty="0">
                        <a:latin typeface="Times New Roman" pitchFamily="18" charset="0"/>
                        <a:cs typeface="Times New Roman" pitchFamily="18" charset="0"/>
                      </a:rPr>
                      <a:t>трансфери
</a:t>
                    </a:r>
                    <a:r>
                      <a:rPr lang="sr-Cyrl-RS" dirty="0" smtClean="0">
                        <a:latin typeface="Times New Roman" pitchFamily="18" charset="0"/>
                        <a:cs typeface="Times New Roman" pitchFamily="18" charset="0"/>
                      </a:rPr>
                      <a:t>9,23%</a:t>
                    </a:r>
                    <a:endParaRPr lang="sr-Cyrl-RS"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3-076C-4AB1-9E93-3921DE0FC15C}"/>
                </c:ext>
              </c:extLst>
            </c:dLbl>
            <c:dLbl>
              <c:idx val="2"/>
              <c:layout>
                <c:manualLayout>
                  <c:x val="4.2949015040300284E-2"/>
                  <c:y val="-1.4606515362050506E-2"/>
                </c:manualLayout>
              </c:layout>
              <c:tx>
                <c:rich>
                  <a:bodyPr/>
                  <a:lstStyle/>
                  <a:p>
                    <a:r>
                      <a:rPr lang="sr-Cyrl-RS" dirty="0">
                        <a:latin typeface="Times New Roman" pitchFamily="18" charset="0"/>
                        <a:cs typeface="Times New Roman" pitchFamily="18" charset="0"/>
                      </a:rPr>
                      <a:t>други приходи
</a:t>
                    </a:r>
                    <a:r>
                      <a:rPr lang="sr-Cyrl-RS" dirty="0" smtClean="0">
                        <a:latin typeface="Times New Roman" pitchFamily="18" charset="0"/>
                        <a:cs typeface="Times New Roman" pitchFamily="18" charset="0"/>
                      </a:rPr>
                      <a:t>4,29%</a:t>
                    </a:r>
                    <a:endParaRPr lang="sr-Cyrl-RS"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5-076C-4AB1-9E93-3921DE0FC15C}"/>
                </c:ext>
              </c:extLst>
            </c:dLbl>
            <c:dLbl>
              <c:idx val="3"/>
              <c:layout/>
              <c:tx>
                <c:rich>
                  <a:bodyPr/>
                  <a:lstStyle/>
                  <a:p>
                    <a:r>
                      <a:rPr lang="ru-RU" dirty="0">
                        <a:latin typeface="Times New Roman" pitchFamily="18" charset="0"/>
                        <a:cs typeface="Times New Roman" pitchFamily="18" charset="0"/>
                      </a:rPr>
                      <a:t>примања од продаје нефинансијске имовине
</a:t>
                    </a:r>
                    <a:r>
                      <a:rPr lang="ru-RU" dirty="0" smtClean="0">
                        <a:latin typeface="Times New Roman" pitchFamily="18" charset="0"/>
                        <a:cs typeface="Times New Roman" pitchFamily="18" charset="0"/>
                      </a:rPr>
                      <a:t>0,62%</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7-076C-4AB1-9E93-3921DE0FC15C}"/>
                </c:ext>
              </c:extLst>
            </c:dLbl>
            <c:dLbl>
              <c:idx val="4"/>
              <c:layout>
                <c:manualLayout>
                  <c:x val="-0.18654776781561791"/>
                  <c:y val="1.303270032422418E-2"/>
                </c:manualLayout>
              </c:layout>
              <c:tx>
                <c:rich>
                  <a:bodyPr/>
                  <a:lstStyle/>
                  <a:p>
                    <a:r>
                      <a:rPr lang="ru-RU" dirty="0">
                        <a:latin typeface="Times New Roman" pitchFamily="18" charset="0"/>
                        <a:cs typeface="Times New Roman" pitchFamily="18" charset="0"/>
                      </a:rPr>
                      <a:t>примања од продаје финансијске имовине
0,00%</a:t>
                    </a: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9-076C-4AB1-9E93-3921DE0FC15C}"/>
                </c:ext>
              </c:extLst>
            </c:dLbl>
            <c:dLbl>
              <c:idx val="5"/>
              <c:layout>
                <c:manualLayout>
                  <c:x val="3.9034411915767842E-2"/>
                  <c:y val="-4.0784313725490184E-2"/>
                </c:manualLayout>
              </c:layout>
              <c:tx>
                <c:rich>
                  <a:bodyPr/>
                  <a:lstStyle/>
                  <a:p>
                    <a:r>
                      <a:rPr lang="ru-RU" dirty="0">
                        <a:latin typeface="Times New Roman" pitchFamily="18" charset="0"/>
                        <a:cs typeface="Times New Roman" pitchFamily="18" charset="0"/>
                      </a:rPr>
                      <a:t>пренета средства </a:t>
                    </a:r>
                    <a:r>
                      <a:rPr lang="ru-RU" dirty="0" smtClean="0">
                        <a:latin typeface="Times New Roman" pitchFamily="18" charset="0"/>
                        <a:cs typeface="Times New Roman" pitchFamily="18" charset="0"/>
                      </a:rPr>
                      <a:t>из </a:t>
                    </a:r>
                    <a:r>
                      <a:rPr lang="ru-RU" dirty="0">
                        <a:latin typeface="Times New Roman" pitchFamily="18" charset="0"/>
                        <a:cs typeface="Times New Roman" pitchFamily="18" charset="0"/>
                      </a:rPr>
                      <a:t>претходне године
</a:t>
                    </a:r>
                    <a:r>
                      <a:rPr lang="ru-RU" dirty="0" smtClean="0">
                        <a:latin typeface="Times New Roman" pitchFamily="18" charset="0"/>
                        <a:cs typeface="Times New Roman" pitchFamily="18" charset="0"/>
                      </a:rPr>
                      <a:t>23,55%</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B-076C-4AB1-9E93-3921DE0FC15C}"/>
                </c:ext>
              </c:extLst>
            </c:dLbl>
            <c:spPr>
              <a:solidFill>
                <a:sysClr val="window" lastClr="FFFFFF"/>
              </a:solidFill>
              <a:ln w="12700">
                <a:solidFill>
                  <a:sysClr val="windowText" lastClr="000000">
                    <a:lumMod val="50000"/>
                    <a:lumOff val="50000"/>
                  </a:sysClr>
                </a:solidFill>
              </a:ln>
              <a:effectLst/>
            </c:spPr>
            <c:txPr>
              <a:bodyPr rot="0" spcFirstLastPara="1" vertOverflow="clip" horzOverflow="clip" vert="horz" wrap="square" lIns="38100" tIns="19050" rIns="38100" bIns="19050" anchor="ctr" anchorCtr="1">
                <a:spAutoFit/>
              </a:bodyPr>
              <a:lstStyle/>
              <a:p>
                <a:pPr>
                  <a:defRPr lang="sr-Latn-RS" sz="1200" b="1" i="0" u="none" strike="noStrike" kern="1200" baseline="0">
                    <a:solidFill>
                      <a:schemeClr val="dk1">
                        <a:lumMod val="65000"/>
                        <a:lumOff val="35000"/>
                      </a:schemeClr>
                    </a:solidFill>
                    <a:latin typeface="Times New Roman" pitchFamily="18" charset="0"/>
                    <a:ea typeface="+mn-ea"/>
                    <a:cs typeface="Times New Roman" pitchFamily="18" charset="0"/>
                  </a:defRPr>
                </a:pPr>
                <a:endParaRPr lang="en-US"/>
              </a:p>
            </c:txPr>
            <c:dLblPos val="bestFit"/>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'Prihodi i primanja'!$C$6:$C$11</c:f>
              <c:strCache>
                <c:ptCount val="6"/>
                <c:pt idx="0">
                  <c:v>Порески приходи</c:v>
                </c:pt>
                <c:pt idx="1">
                  <c:v>трансфери</c:v>
                </c:pt>
                <c:pt idx="2">
                  <c:v>други приходи</c:v>
                </c:pt>
                <c:pt idx="3">
                  <c:v>примања од продаје нефинансијске имовине</c:v>
                </c:pt>
                <c:pt idx="4">
                  <c:v>примања од продаје финансијске имовине</c:v>
                </c:pt>
                <c:pt idx="5">
                  <c:v>пренета средства ихз претходне године</c:v>
                </c:pt>
              </c:strCache>
            </c:strRef>
          </c:cat>
          <c:val>
            <c:numRef>
              <c:f>'Prihodi i primanja'!$D$6:$D$11</c:f>
              <c:numCache>
                <c:formatCode>General</c:formatCode>
                <c:ptCount val="6"/>
                <c:pt idx="0">
                  <c:v>100</c:v>
                </c:pt>
                <c:pt idx="1">
                  <c:v>200</c:v>
                </c:pt>
                <c:pt idx="2">
                  <c:v>300</c:v>
                </c:pt>
                <c:pt idx="3">
                  <c:v>400</c:v>
                </c:pt>
                <c:pt idx="4">
                  <c:v>50</c:v>
                </c:pt>
                <c:pt idx="5">
                  <c:v>60</c:v>
                </c:pt>
              </c:numCache>
            </c:numRef>
          </c:val>
          <c:extLst xmlns:c16r2="http://schemas.microsoft.com/office/drawing/2015/06/chart">
            <c:ext xmlns:c16="http://schemas.microsoft.com/office/drawing/2014/chart" uri="{C3380CC4-5D6E-409C-BE32-E72D297353CC}">
              <c16:uniqueId val="{0000000C-076C-4AB1-9E93-3921DE0FC15C}"/>
            </c:ext>
          </c:extLst>
        </c:ser>
      </c:pie3D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rot="0" spcFirstLastPara="1" vertOverflow="ellipsis" vert="horz" wrap="square" anchor="ctr" anchorCtr="1"/>
          <a:lstStyle/>
          <a:p>
            <a:pPr>
              <a:defRPr lang="sr-Latn-RS" sz="1400" b="0" i="0" u="none" strike="noStrike" kern="1200" spc="0" baseline="0">
                <a:solidFill>
                  <a:schemeClr val="tx1">
                    <a:lumMod val="65000"/>
                    <a:lumOff val="35000"/>
                  </a:schemeClr>
                </a:solidFill>
                <a:latin typeface="Times New Roman" pitchFamily="18" charset="0"/>
                <a:ea typeface="+mn-ea"/>
                <a:cs typeface="Times New Roman" pitchFamily="18" charset="0"/>
              </a:defRPr>
            </a:pPr>
            <a:r>
              <a:rPr lang="sr-Cyrl-RS" b="1">
                <a:latin typeface="Times New Roman" pitchFamily="18" charset="0"/>
                <a:cs typeface="Times New Roman" pitchFamily="18" charset="0"/>
              </a:rPr>
              <a:t>Структура расхода и издатака</a:t>
            </a:r>
            <a:endParaRPr lang="en-US" b="1">
              <a:latin typeface="Times New Roman" pitchFamily="18" charset="0"/>
              <a:cs typeface="Times New Roman" pitchFamily="18" charset="0"/>
            </a:endParaRPr>
          </a:p>
        </c:rich>
      </c:tx>
      <c:layout/>
      <c:spPr>
        <a:noFill/>
        <a:ln>
          <a:noFill/>
        </a:ln>
        <a:effectLst/>
      </c:spPr>
    </c:title>
    <c:view3D>
      <c:rotX val="30"/>
      <c:depthPercent val="100"/>
      <c:perspective val="30"/>
    </c:view3D>
    <c:floor>
      <c:spPr>
        <a:noFill/>
        <a:ln>
          <a:noFill/>
        </a:ln>
        <a:effectLst/>
        <a:sp3d/>
      </c:spPr>
    </c:floor>
    <c:sideWall>
      <c:spPr>
        <a:noFill/>
        <a:ln>
          <a:noFill/>
        </a:ln>
        <a:effectLst/>
        <a:sp3d/>
      </c:spPr>
    </c:sideWall>
    <c:backWall>
      <c:spPr>
        <a:noFill/>
        <a:ln>
          <a:noFill/>
        </a:ln>
        <a:effectLst/>
        <a:sp3d/>
      </c:spPr>
    </c:backWall>
    <c:plotArea>
      <c:layout>
        <c:manualLayout>
          <c:layoutTarget val="inner"/>
          <c:xMode val="edge"/>
          <c:yMode val="edge"/>
          <c:x val="0.23712750081894612"/>
          <c:y val="0.31178409757603831"/>
          <c:w val="0.53601721202415265"/>
          <c:h val="0.47396905974988707"/>
        </c:manualLayout>
      </c:layout>
      <c:pie3DChart>
        <c:varyColors val="1"/>
        <c:ser>
          <c:idx val="0"/>
          <c:order val="0"/>
          <c:explosion val="15"/>
          <c:dPt>
            <c:idx val="0"/>
            <c:spPr>
              <a:solidFill>
                <a:schemeClr val="accent1"/>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D87E-411E-A7EE-877B23681AA4}"/>
              </c:ext>
            </c:extLst>
          </c:dPt>
          <c:dPt>
            <c:idx val="1"/>
            <c:spPr>
              <a:solidFill>
                <a:schemeClr val="accent2"/>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D87E-411E-A7EE-877B23681AA4}"/>
              </c:ext>
            </c:extLst>
          </c:dPt>
          <c:dPt>
            <c:idx val="2"/>
            <c:explosion val="30"/>
            <c:spPr>
              <a:solidFill>
                <a:schemeClr val="accent3"/>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D87E-411E-A7EE-877B23681AA4}"/>
              </c:ext>
            </c:extLst>
          </c:dPt>
          <c:dPt>
            <c:idx val="3"/>
            <c:spPr>
              <a:solidFill>
                <a:schemeClr val="accent4"/>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7-D87E-411E-A7EE-877B23681AA4}"/>
              </c:ext>
            </c:extLst>
          </c:dPt>
          <c:dPt>
            <c:idx val="4"/>
            <c:spPr>
              <a:solidFill>
                <a:schemeClr val="accent5"/>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9-D87E-411E-A7EE-877B23681AA4}"/>
              </c:ext>
            </c:extLst>
          </c:dPt>
          <c:dPt>
            <c:idx val="5"/>
            <c:spPr>
              <a:solidFill>
                <a:schemeClr val="accent6"/>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B-D87E-411E-A7EE-877B23681AA4}"/>
              </c:ext>
            </c:extLst>
          </c:dPt>
          <c:dPt>
            <c:idx val="6"/>
            <c:spPr>
              <a:solidFill>
                <a:schemeClr val="accent1">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D-D87E-411E-A7EE-877B23681AA4}"/>
              </c:ext>
            </c:extLst>
          </c:dPt>
          <c:dPt>
            <c:idx val="7"/>
            <c:spPr>
              <a:solidFill>
                <a:schemeClr val="accent2">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F-D87E-411E-A7EE-877B23681AA4}"/>
              </c:ext>
            </c:extLst>
          </c:dPt>
          <c:dLbls>
            <c:dLbl>
              <c:idx val="0"/>
              <c:layout>
                <c:manualLayout>
                  <c:x val="0.11093990755007695"/>
                  <c:y val="0.22588235294117642"/>
                </c:manualLayout>
              </c:layout>
              <c:tx>
                <c:rich>
                  <a:bodyPr/>
                  <a:lstStyle/>
                  <a:p>
                    <a:r>
                      <a:rPr lang="sr-Cyrl-RS" dirty="0">
                        <a:latin typeface="Times New Roman" pitchFamily="18" charset="0"/>
                        <a:cs typeface="Times New Roman" pitchFamily="18" charset="0"/>
                      </a:rPr>
                      <a:t>расходи за запослене
</a:t>
                    </a:r>
                    <a:r>
                      <a:rPr lang="en-US" dirty="0" smtClean="0">
                        <a:latin typeface="Times New Roman" pitchFamily="18" charset="0"/>
                        <a:cs typeface="Times New Roman" pitchFamily="18" charset="0"/>
                      </a:rPr>
                      <a:t>15,13</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dLbl>
            <c:dLbl>
              <c:idx val="1"/>
              <c:layout>
                <c:manualLayout>
                  <c:x val="-0.37801746276322745"/>
                  <c:y val="0.28549019607843135"/>
                </c:manualLayout>
              </c:layout>
              <c:tx>
                <c:rich>
                  <a:bodyPr/>
                  <a:lstStyle/>
                  <a:p>
                    <a:r>
                      <a:rPr lang="ru-RU" dirty="0">
                        <a:latin typeface="Times New Roman" pitchFamily="18" charset="0"/>
                        <a:cs typeface="Times New Roman" pitchFamily="18" charset="0"/>
                      </a:rPr>
                      <a:t>коришћење услуга и роба
</a:t>
                    </a:r>
                    <a:r>
                      <a:rPr lang="en-US" dirty="0" smtClean="0">
                        <a:latin typeface="Times New Roman" pitchFamily="18" charset="0"/>
                        <a:cs typeface="Times New Roman" pitchFamily="18" charset="0"/>
                      </a:rPr>
                      <a:t>40,54</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dLbl>
            <c:dLbl>
              <c:idx val="2"/>
              <c:layout>
                <c:manualLayout>
                  <c:x val="-0.27940421160760465"/>
                  <c:y val="-0.53019607843137262"/>
                </c:manualLayout>
              </c:layout>
              <c:tx>
                <c:rich>
                  <a:bodyPr/>
                  <a:lstStyle/>
                  <a:p>
                    <a:r>
                      <a:rPr lang="sr-Cyrl-RS" dirty="0">
                        <a:latin typeface="Times New Roman" pitchFamily="18" charset="0"/>
                        <a:cs typeface="Times New Roman" pitchFamily="18" charset="0"/>
                      </a:rPr>
                      <a:t>субвенције
</a:t>
                    </a:r>
                    <a:r>
                      <a:rPr lang="sr-Cyrl-RS"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80</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dLbl>
            <c:dLbl>
              <c:idx val="3"/>
              <c:layout>
                <c:manualLayout>
                  <c:x val="9.861325115562404E-2"/>
                  <c:y val="-0.30745098039216101"/>
                </c:manualLayout>
              </c:layout>
              <c:tx>
                <c:rich>
                  <a:bodyPr/>
                  <a:lstStyle/>
                  <a:p>
                    <a:r>
                      <a:rPr lang="sr-Cyrl-RS" dirty="0">
                        <a:latin typeface="Times New Roman" pitchFamily="18" charset="0"/>
                        <a:cs typeface="Times New Roman" pitchFamily="18" charset="0"/>
                      </a:rPr>
                      <a:t>дотације и трансфери
</a:t>
                    </a:r>
                    <a:r>
                      <a:rPr lang="en-US" dirty="0" smtClean="0">
                        <a:latin typeface="Times New Roman" pitchFamily="18" charset="0"/>
                        <a:cs typeface="Times New Roman" pitchFamily="18" charset="0"/>
                      </a:rPr>
                      <a:t>13,72</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dLbl>
            <c:dLbl>
              <c:idx val="4"/>
              <c:layout>
                <c:manualLayout>
                  <c:x val="-1.0272213662044158E-2"/>
                  <c:y val="0.10352941176470588"/>
                </c:manualLayout>
              </c:layout>
              <c:tx>
                <c:rich>
                  <a:bodyPr/>
                  <a:lstStyle/>
                  <a:p>
                    <a:r>
                      <a:rPr lang="sr-Cyrl-RS" dirty="0">
                        <a:latin typeface="Times New Roman" pitchFamily="18" charset="0"/>
                        <a:cs typeface="Times New Roman" pitchFamily="18" charset="0"/>
                      </a:rPr>
                      <a:t>социјална </a:t>
                    </a:r>
                    <a:r>
                      <a:rPr lang="sr-Cyrl-RS" dirty="0" smtClean="0">
                        <a:latin typeface="Times New Roman" pitchFamily="18" charset="0"/>
                        <a:cs typeface="Times New Roman" pitchFamily="18" charset="0"/>
                      </a:rPr>
                      <a:t>помоћ</a:t>
                    </a:r>
                    <a:r>
                      <a:rPr lang="sr-Cyrl-RS" dirty="0">
                        <a:latin typeface="Times New Roman" pitchFamily="18" charset="0"/>
                        <a:cs typeface="Times New Roman" pitchFamily="18" charset="0"/>
                      </a:rPr>
                      <a:t>
</a:t>
                    </a:r>
                    <a:r>
                      <a:rPr lang="en-US" dirty="0" smtClean="0">
                        <a:latin typeface="Times New Roman" pitchFamily="18" charset="0"/>
                        <a:cs typeface="Times New Roman" pitchFamily="18" charset="0"/>
                      </a:rPr>
                      <a:t>3,57</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dLbl>
            <c:dLbl>
              <c:idx val="5"/>
              <c:layout>
                <c:manualLayout>
                  <c:x val="-8.2177871063497665E-2"/>
                  <c:y val="0"/>
                </c:manualLayout>
              </c:layout>
              <c:tx>
                <c:rich>
                  <a:bodyPr/>
                  <a:lstStyle/>
                  <a:p>
                    <a:r>
                      <a:rPr lang="sr-Cyrl-RS" sz="1100" dirty="0">
                        <a:latin typeface="Times New Roman" pitchFamily="18" charset="0"/>
                        <a:cs typeface="Times New Roman" pitchFamily="18" charset="0"/>
                      </a:rPr>
                      <a:t>остали </a:t>
                    </a:r>
                    <a:r>
                      <a:rPr lang="sr-Cyrl-RS" sz="1100" dirty="0" smtClean="0">
                        <a:latin typeface="Times New Roman" pitchFamily="18" charset="0"/>
                        <a:cs typeface="Times New Roman" pitchFamily="18" charset="0"/>
                      </a:rPr>
                      <a:t>расходи</a:t>
                    </a:r>
                    <a:r>
                      <a:rPr lang="en-US" sz="1100" dirty="0" smtClean="0">
                        <a:latin typeface="Times New Roman" pitchFamily="18" charset="0"/>
                        <a:cs typeface="Times New Roman" pitchFamily="18" charset="0"/>
                      </a:rPr>
                      <a:t> </a:t>
                    </a:r>
                    <a:r>
                      <a:rPr lang="sr-Cyrl-RS" sz="1100" dirty="0" smtClean="0">
                        <a:latin typeface="Times New Roman" pitchFamily="18" charset="0"/>
                        <a:cs typeface="Times New Roman" pitchFamily="18" charset="0"/>
                      </a:rPr>
                      <a:t>и</a:t>
                    </a:r>
                    <a:r>
                      <a:rPr lang="sr-Cyrl-RS" sz="1100" baseline="0" dirty="0" smtClean="0">
                        <a:latin typeface="Times New Roman" pitchFamily="18" charset="0"/>
                        <a:cs typeface="Times New Roman" pitchFamily="18" charset="0"/>
                      </a:rPr>
                      <a:t> отплата камата</a:t>
                    </a:r>
                    <a:r>
                      <a:rPr lang="sr-Cyrl-RS" sz="1100" dirty="0">
                        <a:latin typeface="Times New Roman" pitchFamily="18" charset="0"/>
                        <a:cs typeface="Times New Roman" pitchFamily="18" charset="0"/>
                      </a:rPr>
                      <a:t>
</a:t>
                    </a:r>
                    <a:r>
                      <a:rPr lang="en-US" sz="1100" dirty="0" smtClean="0">
                        <a:latin typeface="Times New Roman" pitchFamily="18" charset="0"/>
                        <a:cs typeface="Times New Roman" pitchFamily="18" charset="0"/>
                      </a:rPr>
                      <a:t>5,20</a:t>
                    </a:r>
                    <a:r>
                      <a:rPr lang="sr-Cyrl-RS" sz="1100" dirty="0" smtClean="0">
                        <a:latin typeface="Times New Roman" pitchFamily="18" charset="0"/>
                        <a:cs typeface="Times New Roman" pitchFamily="18" charset="0"/>
                      </a:rPr>
                      <a:t>%</a:t>
                    </a:r>
                    <a:endParaRPr lang="sr-Cyrl-RS" sz="1100" dirty="0">
                      <a:latin typeface="Times New Roman" pitchFamily="18" charset="0"/>
                      <a:cs typeface="Times New Roman" pitchFamily="18" charset="0"/>
                    </a:endParaRPr>
                  </a:p>
                </c:rich>
              </c:tx>
              <c:dLblPos val="bestFit"/>
              <c:showCatName val="1"/>
              <c:showPercent val="1"/>
            </c:dLbl>
            <c:dLbl>
              <c:idx val="6"/>
              <c:layout>
                <c:manualLayout>
                  <c:x val="0.46430405752439652"/>
                  <c:y val="9.4112706499922781E-3"/>
                </c:manualLayout>
              </c:layout>
              <c:tx>
                <c:rich>
                  <a:bodyPr/>
                  <a:lstStyle/>
                  <a:p>
                    <a:r>
                      <a:rPr lang="sr-Cyrl-RS" dirty="0">
                        <a:latin typeface="Times New Roman" pitchFamily="18" charset="0"/>
                        <a:cs typeface="Times New Roman" pitchFamily="18" charset="0"/>
                      </a:rPr>
                      <a:t>капитални издаци
</a:t>
                    </a:r>
                    <a:r>
                      <a:rPr lang="en-US" dirty="0" smtClean="0">
                        <a:latin typeface="Times New Roman" pitchFamily="18" charset="0"/>
                        <a:cs typeface="Times New Roman" pitchFamily="18" charset="0"/>
                      </a:rPr>
                      <a:t>19,18</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dLbl>
            <c:dLbl>
              <c:idx val="7"/>
              <c:layout>
                <c:manualLayout>
                  <c:x val="9.450436569080814E-2"/>
                  <c:y val="-4.7058823529411813E-2"/>
                </c:manualLayout>
              </c:layout>
              <c:tx>
                <c:rich>
                  <a:bodyPr/>
                  <a:lstStyle/>
                  <a:p>
                    <a:r>
                      <a:rPr lang="sr-Cyrl-RS" dirty="0">
                        <a:latin typeface="Times New Roman" pitchFamily="18" charset="0"/>
                        <a:cs typeface="Times New Roman" pitchFamily="18" charset="0"/>
                      </a:rPr>
                      <a:t>средства резерве 
</a:t>
                    </a:r>
                    <a:r>
                      <a:rPr lang="en-US" dirty="0" smtClean="0">
                        <a:latin typeface="Times New Roman" pitchFamily="18" charset="0"/>
                        <a:cs typeface="Times New Roman" pitchFamily="18" charset="0"/>
                      </a:rPr>
                      <a:t>0,86</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dLbl>
            <c:spPr>
              <a:solidFill>
                <a:sysClr val="window" lastClr="FFFFFF"/>
              </a:solidFill>
              <a:ln w="12700">
                <a:solidFill>
                  <a:sysClr val="windowText" lastClr="000000">
                    <a:lumMod val="65000"/>
                    <a:lumOff val="35000"/>
                  </a:sysClr>
                </a:solidFill>
              </a:ln>
              <a:effectLst/>
            </c:spPr>
            <c:txPr>
              <a:bodyPr rot="0" spcFirstLastPara="1" vertOverflow="clip" horzOverflow="clip" vert="horz" wrap="square" lIns="38100" tIns="19050" rIns="38100" bIns="19050" anchor="ctr" anchorCtr="1">
                <a:spAutoFit/>
              </a:bodyPr>
              <a:lstStyle/>
              <a:p>
                <a:pPr>
                  <a:defRPr lang="sr-Latn-RS" sz="1200" b="1" i="0" u="none" strike="noStrike" kern="1200" baseline="0">
                    <a:solidFill>
                      <a:schemeClr val="dk1">
                        <a:lumMod val="65000"/>
                        <a:lumOff val="35000"/>
                      </a:schemeClr>
                    </a:solidFill>
                    <a:latin typeface="Times New Roman" pitchFamily="18" charset="0"/>
                    <a:ea typeface="+mn-ea"/>
                    <a:cs typeface="Times New Roman" pitchFamily="18" charset="0"/>
                  </a:defRPr>
                </a:pPr>
                <a:endParaRPr lang="en-US"/>
              </a:p>
            </c:txPr>
            <c:dLblPos val="outEnd"/>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'Rashodi i izdaci'!$C$6:$C$13</c:f>
              <c:strCache>
                <c:ptCount val="8"/>
                <c:pt idx="0">
                  <c:v>расходи за запослене</c:v>
                </c:pt>
                <c:pt idx="1">
                  <c:v>коришћење услуга и роба</c:v>
                </c:pt>
                <c:pt idx="2">
                  <c:v>субвенције</c:v>
                </c:pt>
                <c:pt idx="3">
                  <c:v>дотације и трансфери</c:v>
                </c:pt>
                <c:pt idx="4">
                  <c:v>социјална помоћ</c:v>
                </c:pt>
                <c:pt idx="5">
                  <c:v>остали расходи</c:v>
                </c:pt>
                <c:pt idx="6">
                  <c:v>капитални издаци</c:v>
                </c:pt>
                <c:pt idx="7">
                  <c:v>средства резерве </c:v>
                </c:pt>
              </c:strCache>
            </c:strRef>
          </c:cat>
          <c:val>
            <c:numRef>
              <c:f>'Rashodi i izdaci'!$D$6:$D$13</c:f>
              <c:numCache>
                <c:formatCode>General</c:formatCode>
                <c:ptCount val="8"/>
                <c:pt idx="0">
                  <c:v>2000</c:v>
                </c:pt>
                <c:pt idx="1">
                  <c:v>1000</c:v>
                </c:pt>
                <c:pt idx="2">
                  <c:v>3000</c:v>
                </c:pt>
                <c:pt idx="3">
                  <c:v>400</c:v>
                </c:pt>
                <c:pt idx="4">
                  <c:v>500</c:v>
                </c:pt>
                <c:pt idx="5">
                  <c:v>60</c:v>
                </c:pt>
                <c:pt idx="6">
                  <c:v>1500</c:v>
                </c:pt>
                <c:pt idx="7">
                  <c:v>200</c:v>
                </c:pt>
              </c:numCache>
            </c:numRef>
          </c:val>
          <c:extLst xmlns:c16r2="http://schemas.microsoft.com/office/drawing/2015/06/chart">
            <c:ext xmlns:c16="http://schemas.microsoft.com/office/drawing/2014/chart" uri="{C3380CC4-5D6E-409C-BE32-E72D297353CC}">
              <c16:uniqueId val="{00000010-D87E-411E-A7EE-877B23681AA4}"/>
            </c:ext>
          </c:extLst>
        </c:ser>
      </c:pie3D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otX val="30"/>
      <c:depthPercent val="100"/>
      <c:perspective val="30"/>
    </c:view3D>
    <c:floor>
      <c:spPr>
        <a:noFill/>
        <a:ln>
          <a:noFill/>
        </a:ln>
        <a:effectLst/>
        <a:sp3d/>
      </c:spPr>
    </c:floor>
    <c:sideWall>
      <c:spPr>
        <a:noFill/>
        <a:ln>
          <a:noFill/>
        </a:ln>
        <a:effectLst/>
        <a:sp3d/>
      </c:spPr>
    </c:sideWall>
    <c:backWall>
      <c:spPr>
        <a:noFill/>
        <a:ln>
          <a:noFill/>
        </a:ln>
        <a:effectLst/>
        <a:sp3d/>
      </c:spPr>
    </c:backWall>
    <c:plotArea>
      <c:layout>
        <c:manualLayout>
          <c:layoutTarget val="inner"/>
          <c:xMode val="edge"/>
          <c:yMode val="edge"/>
          <c:x val="0.31607629427793377"/>
          <c:y val="0.37589947089947662"/>
          <c:w val="0.40236148955495465"/>
          <c:h val="0.36484126984127307"/>
        </c:manualLayout>
      </c:layout>
      <c:pie3DChart>
        <c:varyColors val="1"/>
        <c:ser>
          <c:idx val="0"/>
          <c:order val="0"/>
          <c:explosion val="9"/>
          <c:dPt>
            <c:idx val="0"/>
            <c:spPr>
              <a:solidFill>
                <a:schemeClr val="accent1"/>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D116-44F9-9B73-F924052B0F54}"/>
              </c:ext>
            </c:extLst>
          </c:dPt>
          <c:dPt>
            <c:idx val="1"/>
            <c:spPr>
              <a:solidFill>
                <a:schemeClr val="accent2"/>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D116-44F9-9B73-F924052B0F54}"/>
              </c:ext>
            </c:extLst>
          </c:dPt>
          <c:dPt>
            <c:idx val="2"/>
            <c:spPr>
              <a:solidFill>
                <a:schemeClr val="accent3"/>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D116-44F9-9B73-F924052B0F54}"/>
              </c:ext>
            </c:extLst>
          </c:dPt>
          <c:dPt>
            <c:idx val="3"/>
            <c:spPr>
              <a:solidFill>
                <a:schemeClr val="accent4"/>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7-D116-44F9-9B73-F924052B0F54}"/>
              </c:ext>
            </c:extLst>
          </c:dPt>
          <c:dPt>
            <c:idx val="4"/>
            <c:spPr>
              <a:solidFill>
                <a:schemeClr val="accent5"/>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9-D116-44F9-9B73-F924052B0F54}"/>
              </c:ext>
            </c:extLst>
          </c:dPt>
          <c:dPt>
            <c:idx val="5"/>
            <c:spPr>
              <a:solidFill>
                <a:schemeClr val="accent6"/>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B-D116-44F9-9B73-F924052B0F54}"/>
              </c:ext>
            </c:extLst>
          </c:dPt>
          <c:dPt>
            <c:idx val="6"/>
            <c:spPr>
              <a:solidFill>
                <a:schemeClr val="accent1">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D-D116-44F9-9B73-F924052B0F54}"/>
              </c:ext>
            </c:extLst>
          </c:dPt>
          <c:dPt>
            <c:idx val="7"/>
            <c:spPr>
              <a:solidFill>
                <a:schemeClr val="accent2">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F-D116-44F9-9B73-F924052B0F54}"/>
              </c:ext>
            </c:extLst>
          </c:dPt>
          <c:dPt>
            <c:idx val="8"/>
            <c:spPr>
              <a:solidFill>
                <a:schemeClr val="accent3">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11-D116-44F9-9B73-F924052B0F54}"/>
              </c:ext>
            </c:extLst>
          </c:dPt>
          <c:dPt>
            <c:idx val="9"/>
            <c:spPr>
              <a:solidFill>
                <a:schemeClr val="accent4">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13-D116-44F9-9B73-F924052B0F54}"/>
              </c:ext>
            </c:extLst>
          </c:dPt>
          <c:dPt>
            <c:idx val="10"/>
            <c:spPr>
              <a:solidFill>
                <a:schemeClr val="accent5">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15-D116-44F9-9B73-F924052B0F54}"/>
              </c:ext>
            </c:extLst>
          </c:dPt>
          <c:dPt>
            <c:idx val="11"/>
            <c:spPr>
              <a:solidFill>
                <a:schemeClr val="accent6">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17-D116-44F9-9B73-F924052B0F54}"/>
              </c:ext>
            </c:extLst>
          </c:dPt>
          <c:dPt>
            <c:idx val="12"/>
            <c:spPr>
              <a:solidFill>
                <a:schemeClr val="accent1">
                  <a:lumMod val="80000"/>
                  <a:lumOff val="2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19-D116-44F9-9B73-F924052B0F54}"/>
              </c:ext>
            </c:extLst>
          </c:dPt>
          <c:dPt>
            <c:idx val="13"/>
            <c:spPr>
              <a:solidFill>
                <a:schemeClr val="accent2">
                  <a:lumMod val="80000"/>
                  <a:lumOff val="2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1B-D116-44F9-9B73-F924052B0F54}"/>
              </c:ext>
            </c:extLst>
          </c:dPt>
          <c:dPt>
            <c:idx val="14"/>
            <c:spPr>
              <a:solidFill>
                <a:schemeClr val="accent3">
                  <a:lumMod val="80000"/>
                  <a:lumOff val="2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1D-D116-44F9-9B73-F924052B0F54}"/>
              </c:ext>
            </c:extLst>
          </c:dPt>
          <c:dPt>
            <c:idx val="15"/>
            <c:spPr>
              <a:solidFill>
                <a:schemeClr val="accent4">
                  <a:lumMod val="80000"/>
                  <a:lumOff val="2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1F-D116-44F9-9B73-F924052B0F54}"/>
              </c:ext>
            </c:extLst>
          </c:dPt>
          <c:dPt>
            <c:idx val="16"/>
            <c:spPr>
              <a:solidFill>
                <a:schemeClr val="accent5">
                  <a:lumMod val="80000"/>
                  <a:lumOff val="2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21-D116-44F9-9B73-F924052B0F54}"/>
              </c:ext>
            </c:extLst>
          </c:dPt>
          <c:dLbls>
            <c:dLbl>
              <c:idx val="0"/>
              <c:layout>
                <c:manualLayout>
                  <c:x val="-7.2661217075387034E-3"/>
                  <c:y val="-0.1878306878306879"/>
                </c:manualLayout>
              </c:layout>
              <c:tx>
                <c:rich>
                  <a:bodyPr/>
                  <a:lstStyle/>
                  <a:p>
                    <a:r>
                      <a:rPr lang="ru-RU" dirty="0">
                        <a:latin typeface="Times New Roman" pitchFamily="18" charset="0"/>
                        <a:cs typeface="Times New Roman" pitchFamily="18" charset="0"/>
                      </a:rPr>
                      <a:t>СТАНОВАЊЕ</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УРБАНИЗАМ И ПРОСТОРНО ПЛАНИРАЊЕ
</a:t>
                    </a:r>
                    <a:r>
                      <a:rPr lang="en-US" dirty="0" smtClean="0">
                        <a:latin typeface="Times New Roman" pitchFamily="18" charset="0"/>
                        <a:cs typeface="Times New Roman" pitchFamily="18" charset="0"/>
                      </a:rPr>
                      <a:t>1,23</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1-D116-44F9-9B73-F924052B0F54}"/>
                </c:ext>
              </c:extLst>
            </c:dLbl>
            <c:dLbl>
              <c:idx val="1"/>
              <c:layout>
                <c:manualLayout>
                  <c:x val="0.12170753860127159"/>
                  <c:y val="-0.28835978835979265"/>
                </c:manualLayout>
              </c:layout>
              <c:tx>
                <c:rich>
                  <a:bodyPr/>
                  <a:lstStyle/>
                  <a:p>
                    <a:r>
                      <a:rPr lang="sr-Cyrl-RS" dirty="0">
                        <a:latin typeface="Times New Roman" pitchFamily="18" charset="0"/>
                        <a:cs typeface="Times New Roman" pitchFamily="18" charset="0"/>
                      </a:rPr>
                      <a:t> КОМУНАЛНЕ ДЕЛАТНОСТИ 
</a:t>
                    </a:r>
                    <a:r>
                      <a:rPr lang="sr-Cyrl-RS" dirty="0" smtClean="0">
                        <a:latin typeface="Times New Roman" pitchFamily="18" charset="0"/>
                        <a:cs typeface="Times New Roman" pitchFamily="18" charset="0"/>
                      </a:rPr>
                      <a:t>11,</a:t>
                    </a:r>
                    <a:r>
                      <a:rPr lang="en-US" dirty="0" smtClean="0">
                        <a:latin typeface="Times New Roman" pitchFamily="18" charset="0"/>
                        <a:cs typeface="Times New Roman" pitchFamily="18" charset="0"/>
                      </a:rPr>
                      <a:t>41</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3-D116-44F9-9B73-F924052B0F54}"/>
                </c:ext>
              </c:extLst>
            </c:dLbl>
            <c:dLbl>
              <c:idx val="2"/>
              <c:layout>
                <c:manualLayout>
                  <c:x val="0.15258856348021091"/>
                  <c:y val="-0.16413674781374202"/>
                </c:manualLayout>
              </c:layout>
              <c:tx>
                <c:rich>
                  <a:bodyPr/>
                  <a:lstStyle/>
                  <a:p>
                    <a:r>
                      <a:rPr lang="sr-Cyrl-RS" dirty="0">
                        <a:latin typeface="Times New Roman" pitchFamily="18" charset="0"/>
                        <a:cs typeface="Times New Roman" pitchFamily="18" charset="0"/>
                      </a:rPr>
                      <a:t>ЛОКАЛНИ ЕКОНОМСКИ РАЗВОЈ 
</a:t>
                    </a:r>
                    <a:r>
                      <a:rPr lang="en-US" dirty="0" smtClean="0">
                        <a:latin typeface="Times New Roman" pitchFamily="18" charset="0"/>
                        <a:cs typeface="Times New Roman" pitchFamily="18" charset="0"/>
                      </a:rPr>
                      <a:t>1,17</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dLbl>
            <c:dLbl>
              <c:idx val="3"/>
              <c:layout>
                <c:manualLayout>
                  <c:x val="0.15622161671207993"/>
                  <c:y val="-6.8783068783068779E-2"/>
                </c:manualLayout>
              </c:layout>
              <c:tx>
                <c:rich>
                  <a:bodyPr/>
                  <a:lstStyle/>
                  <a:p>
                    <a:r>
                      <a:rPr lang="sr-Cyrl-RS" dirty="0">
                        <a:latin typeface="Times New Roman" pitchFamily="18" charset="0"/>
                        <a:cs typeface="Times New Roman" pitchFamily="18" charset="0"/>
                      </a:rPr>
                      <a:t>РАЗВОЈ ТУРИЗМА
</a:t>
                    </a:r>
                    <a:r>
                      <a:rPr lang="en-US" dirty="0" smtClean="0">
                        <a:latin typeface="Times New Roman" pitchFamily="18" charset="0"/>
                        <a:cs typeface="Times New Roman" pitchFamily="18" charset="0"/>
                      </a:rPr>
                      <a:t>6,31</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7-D116-44F9-9B73-F924052B0F54}"/>
                </c:ext>
              </c:extLst>
            </c:dLbl>
            <c:dLbl>
              <c:idx val="4"/>
              <c:layout>
                <c:manualLayout>
                  <c:x val="0.10535876475930971"/>
                  <c:y val="1.058201058201058E-2"/>
                </c:manualLayout>
              </c:layout>
              <c:tx>
                <c:rich>
                  <a:bodyPr/>
                  <a:lstStyle/>
                  <a:p>
                    <a:r>
                      <a:rPr lang="ru-RU" dirty="0">
                        <a:latin typeface="Times New Roman" pitchFamily="18" charset="0"/>
                        <a:cs typeface="Times New Roman" pitchFamily="18" charset="0"/>
                      </a:rPr>
                      <a:t>ПОЉОПРИВРЕДА И РУРАЛНИ РАЗВОЈ
</a:t>
                    </a:r>
                    <a:r>
                      <a:rPr lang="ru-RU"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30</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9-D116-44F9-9B73-F924052B0F54}"/>
                </c:ext>
              </c:extLst>
            </c:dLbl>
            <c:dLbl>
              <c:idx val="5"/>
              <c:layout>
                <c:manualLayout>
                  <c:x val="8.8044666286635764E-2"/>
                  <c:y val="4.4780877442695134E-2"/>
                </c:manualLayout>
              </c:layout>
              <c:tx>
                <c:rich>
                  <a:bodyPr/>
                  <a:lstStyle/>
                  <a:p>
                    <a:r>
                      <a:rPr lang="sr-Cyrl-RS" dirty="0">
                        <a:latin typeface="Times New Roman" pitchFamily="18" charset="0"/>
                        <a:cs typeface="Times New Roman" pitchFamily="18" charset="0"/>
                      </a:rPr>
                      <a:t> ЗАШТИТА ЖИВОТНЕ СРЕДИНЕ
</a:t>
                    </a:r>
                    <a:r>
                      <a:rPr lang="en-US" dirty="0" smtClean="0">
                        <a:latin typeface="Times New Roman" pitchFamily="18" charset="0"/>
                        <a:cs typeface="Times New Roman" pitchFamily="18" charset="0"/>
                      </a:rPr>
                      <a:t>1,32</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B-D116-44F9-9B73-F924052B0F54}"/>
                </c:ext>
              </c:extLst>
            </c:dLbl>
            <c:dLbl>
              <c:idx val="6"/>
              <c:layout>
                <c:manualLayout>
                  <c:x val="0.10899182561307977"/>
                  <c:y val="0.1402116402116402"/>
                </c:manualLayout>
              </c:layout>
              <c:tx>
                <c:rich>
                  <a:bodyPr/>
                  <a:lstStyle/>
                  <a:p>
                    <a:r>
                      <a:rPr lang="ru-RU" dirty="0">
                        <a:latin typeface="Times New Roman" pitchFamily="18" charset="0"/>
                        <a:cs typeface="Times New Roman" pitchFamily="18" charset="0"/>
                      </a:rPr>
                      <a:t>ОРГАНИЗАЦИЈА САОБРАЋАЈА И САОБРАЋАЈНА ИНФРАСТРУКТУРА
</a:t>
                    </a:r>
                    <a:r>
                      <a:rPr lang="en-US" dirty="0" smtClean="0">
                        <a:latin typeface="Times New Roman" pitchFamily="18" charset="0"/>
                        <a:cs typeface="Times New Roman" pitchFamily="18" charset="0"/>
                      </a:rPr>
                      <a:t>21,53</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D-D116-44F9-9B73-F924052B0F54}"/>
                </c:ext>
              </c:extLst>
            </c:dLbl>
            <c:dLbl>
              <c:idx val="7"/>
              <c:layout>
                <c:manualLayout>
                  <c:x val="-3.349559273165837E-2"/>
                  <c:y val="0.1340330809435816"/>
                </c:manualLayout>
              </c:layout>
              <c:tx>
                <c:rich>
                  <a:bodyPr/>
                  <a:lstStyle/>
                  <a:p>
                    <a:r>
                      <a:rPr lang="ru-RU" dirty="0" smtClean="0">
                        <a:latin typeface="Times New Roman" pitchFamily="18" charset="0"/>
                        <a:cs typeface="Times New Roman" pitchFamily="18" charset="0"/>
                      </a:rPr>
                      <a:t>ПРЕДШКОЛСКО</a:t>
                    </a:r>
                    <a:r>
                      <a:rPr lang="ru-RU" baseline="0" dirty="0" smtClean="0">
                        <a:latin typeface="Times New Roman" pitchFamily="18" charset="0"/>
                        <a:cs typeface="Times New Roman" pitchFamily="18" charset="0"/>
                      </a:rPr>
                      <a:t> ВАСПИТАЊЕ</a:t>
                    </a:r>
                    <a:r>
                      <a:rPr lang="ru-RU" dirty="0">
                        <a:latin typeface="Times New Roman" pitchFamily="18" charset="0"/>
                        <a:cs typeface="Times New Roman" pitchFamily="18" charset="0"/>
                      </a:rPr>
                      <a:t>
</a:t>
                    </a:r>
                    <a:r>
                      <a:rPr lang="en-US" dirty="0" smtClean="0">
                        <a:latin typeface="Times New Roman" pitchFamily="18" charset="0"/>
                        <a:cs typeface="Times New Roman" pitchFamily="18" charset="0"/>
                      </a:rPr>
                      <a:t>13,87</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F-D116-44F9-9B73-F924052B0F54}"/>
                </c:ext>
              </c:extLst>
            </c:dLbl>
            <c:dLbl>
              <c:idx val="8"/>
              <c:layout>
                <c:manualLayout>
                  <c:x val="-0.19068252003410735"/>
                  <c:y val="9.5700438011103645E-2"/>
                </c:manualLayout>
              </c:layout>
              <c:tx>
                <c:rich>
                  <a:bodyPr/>
                  <a:lstStyle/>
                  <a:p>
                    <a:r>
                      <a:rPr lang="ru-RU" dirty="0" smtClean="0">
                        <a:latin typeface="Times New Roman" pitchFamily="18" charset="0"/>
                        <a:cs typeface="Times New Roman" pitchFamily="18" charset="0"/>
                      </a:rPr>
                      <a:t>ОСНОВНО</a:t>
                    </a:r>
                    <a:r>
                      <a:rPr lang="ru-RU" baseline="0" dirty="0" smtClean="0">
                        <a:latin typeface="Times New Roman" pitchFamily="18" charset="0"/>
                        <a:cs typeface="Times New Roman" pitchFamily="18" charset="0"/>
                      </a:rPr>
                      <a:t> ОБРАЗОВАЊЕ </a:t>
                    </a:r>
                    <a:r>
                      <a:rPr lang="ru-RU" dirty="0">
                        <a:latin typeface="Times New Roman" pitchFamily="18" charset="0"/>
                        <a:cs typeface="Times New Roman" pitchFamily="18" charset="0"/>
                      </a:rPr>
                      <a:t>
</a:t>
                    </a:r>
                    <a:r>
                      <a:rPr lang="en-US" dirty="0" smtClean="0">
                        <a:latin typeface="Times New Roman" pitchFamily="18" charset="0"/>
                        <a:cs typeface="Times New Roman" pitchFamily="18" charset="0"/>
                      </a:rPr>
                      <a:t>9,10</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dLbl>
            <c:dLbl>
              <c:idx val="9"/>
              <c:layout>
                <c:manualLayout>
                  <c:x val="-0.22695989173807971"/>
                  <c:y val="3.5663275423139511E-2"/>
                </c:manualLayout>
              </c:layout>
              <c:tx>
                <c:rich>
                  <a:bodyPr/>
                  <a:lstStyle/>
                  <a:p>
                    <a:r>
                      <a:rPr lang="ru-RU" dirty="0" smtClean="0">
                        <a:latin typeface="Times New Roman" pitchFamily="18" charset="0"/>
                        <a:cs typeface="Times New Roman" pitchFamily="18" charset="0"/>
                      </a:rPr>
                      <a:t>СРЕДЊЕ</a:t>
                    </a:r>
                    <a:r>
                      <a:rPr lang="ru-RU" baseline="0" dirty="0" smtClean="0">
                        <a:latin typeface="Times New Roman" pitchFamily="18" charset="0"/>
                        <a:cs typeface="Times New Roman" pitchFamily="18" charset="0"/>
                      </a:rPr>
                      <a:t> ОБРАЗОВАЊЕ</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
</a:t>
                    </a:r>
                    <a:r>
                      <a:rPr lang="en-US" dirty="0" smtClean="0">
                        <a:latin typeface="Times New Roman" pitchFamily="18" charset="0"/>
                        <a:cs typeface="Times New Roman" pitchFamily="18" charset="0"/>
                      </a:rPr>
                      <a:t>2,35</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3-D116-44F9-9B73-F924052B0F54}"/>
                </c:ext>
              </c:extLst>
            </c:dLbl>
            <c:dLbl>
              <c:idx val="10"/>
              <c:layout>
                <c:manualLayout>
                  <c:x val="-0.21964055205099434"/>
                  <c:y val="6.0769575943342043E-2"/>
                </c:manualLayout>
              </c:layout>
              <c:tx>
                <c:rich>
                  <a:bodyPr/>
                  <a:lstStyle/>
                  <a:p>
                    <a:r>
                      <a:rPr lang="ru-RU" dirty="0">
                        <a:latin typeface="Times New Roman" pitchFamily="18" charset="0"/>
                        <a:cs typeface="Times New Roman" pitchFamily="18" charset="0"/>
                      </a:rPr>
                      <a:t>СОЦИЈАЛНА И ДЕЧИЈА ЗАШТИТА </a:t>
                    </a:r>
                    <a:r>
                      <a:rPr lang="en-US" dirty="0" smtClean="0">
                        <a:latin typeface="Times New Roman" pitchFamily="18" charset="0"/>
                        <a:cs typeface="Times New Roman" pitchFamily="18" charset="0"/>
                      </a:rPr>
                      <a:t>4,28</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5-D116-44F9-9B73-F924052B0F54}"/>
                </c:ext>
              </c:extLst>
            </c:dLbl>
            <c:dLbl>
              <c:idx val="11"/>
              <c:layout>
                <c:manualLayout>
                  <c:x val="-0.14658878372584971"/>
                  <c:y val="3.400610809747831E-2"/>
                </c:manualLayout>
              </c:layout>
              <c:tx>
                <c:rich>
                  <a:bodyPr/>
                  <a:lstStyle/>
                  <a:p>
                    <a:r>
                      <a:rPr lang="sr-Cyrl-RS" dirty="0">
                        <a:latin typeface="Times New Roman" pitchFamily="18" charset="0"/>
                        <a:cs typeface="Times New Roman" pitchFamily="18" charset="0"/>
                      </a:rPr>
                      <a:t>ЗДРАВСТВЕНА ЗАШТИТА
</a:t>
                    </a:r>
                    <a:r>
                      <a:rPr lang="sr-Cyrl-RS" dirty="0" smtClean="0">
                        <a:latin typeface="Times New Roman" pitchFamily="18" charset="0"/>
                        <a:cs typeface="Times New Roman" pitchFamily="18" charset="0"/>
                      </a:rPr>
                      <a:t>0,</a:t>
                    </a:r>
                    <a:r>
                      <a:rPr lang="en-US" dirty="0" smtClean="0">
                        <a:latin typeface="Times New Roman" pitchFamily="18" charset="0"/>
                        <a:cs typeface="Times New Roman" pitchFamily="18" charset="0"/>
                      </a:rPr>
                      <a:t>5</a:t>
                    </a:r>
                    <a:r>
                      <a:rPr lang="sr-Cyrl-RS" dirty="0" smtClean="0">
                        <a:latin typeface="Times New Roman" pitchFamily="18" charset="0"/>
                        <a:cs typeface="Times New Roman" pitchFamily="18" charset="0"/>
                      </a:rPr>
                      <a:t>7%</a:t>
                    </a:r>
                    <a:endParaRPr lang="sr-Cyrl-RS"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7-D116-44F9-9B73-F924052B0F54}"/>
                </c:ext>
              </c:extLst>
            </c:dLbl>
            <c:dLbl>
              <c:idx val="12"/>
              <c:layout>
                <c:manualLayout>
                  <c:x val="-0.10228599072848329"/>
                  <c:y val="-5.7919773641576834E-3"/>
                </c:manualLayout>
              </c:layout>
              <c:tx>
                <c:rich>
                  <a:bodyPr/>
                  <a:lstStyle/>
                  <a:p>
                    <a:r>
                      <a:rPr lang="ru-RU" dirty="0" smtClean="0">
                        <a:latin typeface="Times New Roman" pitchFamily="18" charset="0"/>
                        <a:cs typeface="Times New Roman" pitchFamily="18" charset="0"/>
                      </a:rPr>
                      <a:t>РАЗВОЈ</a:t>
                    </a:r>
                    <a:r>
                      <a:rPr lang="ru-RU" baseline="0" dirty="0" smtClean="0">
                        <a:latin typeface="Times New Roman" pitchFamily="18" charset="0"/>
                        <a:cs typeface="Times New Roman" pitchFamily="18" charset="0"/>
                      </a:rPr>
                      <a:t> КУЛТУРЕ И ИНФОРМИСАЊА</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6,</a:t>
                    </a:r>
                    <a:r>
                      <a:rPr lang="en-US" dirty="0" smtClean="0">
                        <a:latin typeface="Times New Roman" pitchFamily="18" charset="0"/>
                        <a:cs typeface="Times New Roman" pitchFamily="18" charset="0"/>
                      </a:rPr>
                      <a:t>63</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9-D116-44F9-9B73-F924052B0F54}"/>
                </c:ext>
              </c:extLst>
            </c:dLbl>
            <c:dLbl>
              <c:idx val="13"/>
              <c:layout>
                <c:manualLayout>
                  <c:x val="-0.15474199460103888"/>
                  <c:y val="-2.6339579510982716E-2"/>
                </c:manualLayout>
              </c:layout>
              <c:tx>
                <c:rich>
                  <a:bodyPr/>
                  <a:lstStyle/>
                  <a:p>
                    <a:r>
                      <a:rPr lang="ru-RU" dirty="0" smtClean="0">
                        <a:latin typeface="Times New Roman" pitchFamily="18" charset="0"/>
                        <a:cs typeface="Times New Roman" pitchFamily="18" charset="0"/>
                      </a:rPr>
                      <a:t>РАЗВОЈ</a:t>
                    </a:r>
                    <a:r>
                      <a:rPr lang="ru-RU" baseline="0" dirty="0" smtClean="0">
                        <a:latin typeface="Times New Roman" pitchFamily="18" charset="0"/>
                        <a:cs typeface="Times New Roman" pitchFamily="18" charset="0"/>
                      </a:rPr>
                      <a:t> СПОРТА И ОМЛАДИНЕ</a:t>
                    </a:r>
                    <a:r>
                      <a:rPr lang="en-US" baseline="0" dirty="0" smtClean="0">
                        <a:latin typeface="Times New Roman" pitchFamily="18" charset="0"/>
                        <a:cs typeface="Times New Roman" pitchFamily="18" charset="0"/>
                      </a:rPr>
                      <a:t> 2,44</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B-D116-44F9-9B73-F924052B0F54}"/>
                </c:ext>
              </c:extLst>
            </c:dLbl>
            <c:dLbl>
              <c:idx val="14"/>
              <c:layout>
                <c:manualLayout>
                  <c:x val="-0.2162756226944875"/>
                  <c:y val="-9.5353732249547685E-2"/>
                </c:manualLayout>
              </c:layout>
              <c:tx>
                <c:rich>
                  <a:bodyPr/>
                  <a:lstStyle/>
                  <a:p>
                    <a:r>
                      <a:rPr lang="ru-RU" dirty="0">
                        <a:latin typeface="Times New Roman" pitchFamily="18" charset="0"/>
                        <a:cs typeface="Times New Roman" pitchFamily="18" charset="0"/>
                      </a:rPr>
                      <a:t>ОПШТЕ УСЛУГЕ ЛОКАЛНЕ САМОУПРАВЕ
</a:t>
                    </a:r>
                    <a:r>
                      <a:rPr lang="ru-RU"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3</a:t>
                    </a:r>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2</a:t>
                    </a:r>
                    <a:r>
                      <a:rPr lang="ru-RU" dirty="0" smtClean="0">
                        <a:latin typeface="Times New Roman" pitchFamily="18" charset="0"/>
                        <a:cs typeface="Times New Roman" pitchFamily="18" charset="0"/>
                      </a:rPr>
                      <a:t>7%</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D-D116-44F9-9B73-F924052B0F54}"/>
                </c:ext>
              </c:extLst>
            </c:dLbl>
            <c:dLbl>
              <c:idx val="15"/>
              <c:layout>
                <c:manualLayout>
                  <c:x val="-0.11444141689373213"/>
                  <c:y val="-0.21693121693121828"/>
                </c:manualLayout>
              </c:layout>
              <c:tx>
                <c:rich>
                  <a:bodyPr/>
                  <a:lstStyle/>
                  <a:p>
                    <a:r>
                      <a:rPr lang="ru-RU" dirty="0">
                        <a:latin typeface="Times New Roman" pitchFamily="18" charset="0"/>
                        <a:cs typeface="Times New Roman" pitchFamily="18" charset="0"/>
                      </a:rPr>
                      <a:t>ПОЛИТИЧКИ СИСТЕМ ЛОКАЛНЕ САМОУПРАВЕ
</a:t>
                    </a:r>
                    <a:r>
                      <a:rPr lang="en-US" dirty="0" smtClean="0">
                        <a:latin typeface="Times New Roman" pitchFamily="18" charset="0"/>
                        <a:cs typeface="Times New Roman" pitchFamily="18" charset="0"/>
                      </a:rPr>
                      <a:t>1,91</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F-D116-44F9-9B73-F924052B0F54}"/>
                </c:ext>
              </c:extLst>
            </c:dLbl>
            <c:dLbl>
              <c:idx val="16"/>
              <c:layout>
                <c:manualLayout>
                  <c:x val="5.6950869911383505E-2"/>
                  <c:y val="-0.18122529798426343"/>
                </c:manualLayout>
              </c:layout>
              <c:tx>
                <c:rich>
                  <a:bodyPr/>
                  <a:lstStyle/>
                  <a:p>
                    <a:r>
                      <a:rPr lang="ru-RU" dirty="0">
                        <a:latin typeface="Times New Roman" pitchFamily="18" charset="0"/>
                        <a:cs typeface="Times New Roman" pitchFamily="18" charset="0"/>
                      </a:rPr>
                      <a:t>ЕНЕРГЕТСКА ЕФИКАСНОСТ И ОБНОВЉИВИ ИЗВОРИ ЕНЕРГИЈЕ
</a:t>
                    </a:r>
                    <a:r>
                      <a:rPr lang="en-US" dirty="0" smtClean="0">
                        <a:latin typeface="Times New Roman" pitchFamily="18" charset="0"/>
                        <a:cs typeface="Times New Roman" pitchFamily="18" charset="0"/>
                      </a:rPr>
                      <a:t>1,32</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c:rich>
              </c:tx>
              <c:dLblPos val="bestFit"/>
              <c:showCatName val="1"/>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21-D116-44F9-9B73-F924052B0F54}"/>
                </c:ext>
              </c:extLst>
            </c:dLbl>
            <c:spPr>
              <a:solidFill>
                <a:sysClr val="window" lastClr="FFFFFF"/>
              </a:solidFill>
              <a:ln w="12700">
                <a:solidFill>
                  <a:sysClr val="windowText" lastClr="000000">
                    <a:lumMod val="65000"/>
                    <a:lumOff val="35000"/>
                  </a:sysClr>
                </a:solidFill>
              </a:ln>
              <a:effectLst/>
            </c:spPr>
            <c:txPr>
              <a:bodyPr rot="0" spcFirstLastPara="1" vertOverflow="clip" horzOverflow="clip" vert="horz" wrap="square" lIns="38100" tIns="19050" rIns="38100" bIns="19050" anchor="ctr" anchorCtr="1">
                <a:spAutoFit/>
              </a:bodyPr>
              <a:lstStyle/>
              <a:p>
                <a:pPr>
                  <a:defRPr lang="sr-Latn-RS" sz="1100" b="1" i="0" u="none" strike="noStrike" kern="1200" baseline="0">
                    <a:solidFill>
                      <a:schemeClr val="dk1">
                        <a:lumMod val="65000"/>
                        <a:lumOff val="35000"/>
                      </a:schemeClr>
                    </a:solidFill>
                    <a:latin typeface="Times New Roman" pitchFamily="18" charset="0"/>
                    <a:ea typeface="+mn-ea"/>
                    <a:cs typeface="Times New Roman" pitchFamily="18" charset="0"/>
                  </a:defRPr>
                </a:pPr>
                <a:endParaRPr lang="en-US"/>
              </a:p>
            </c:txPr>
            <c:dLblPos val="outEnd"/>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Programi!$D$5:$D$21</c:f>
              <c:strCache>
                <c:ptCount val="17"/>
                <c:pt idx="0">
                  <c:v>СТАНОВАЊЕ, УРБАНИЗАМ И ПРОСТОРНО ПЛАНИРАЊЕ</c:v>
                </c:pt>
                <c:pt idx="1">
                  <c:v> КОМУНАЛНЕ ДЕЛАТНОСТИ </c:v>
                </c:pt>
                <c:pt idx="2">
                  <c:v>ЛОКАЛНИ ЕКОНОМСКИ РАЗВОЈ </c:v>
                </c:pt>
                <c:pt idx="3">
                  <c:v>РАЗВОЈ ТУРИЗМА</c:v>
                </c:pt>
                <c:pt idx="4">
                  <c:v>ПОЉОПРИВРЕДА И РУРАЛНИ РАЗВОЈ</c:v>
                </c:pt>
                <c:pt idx="5">
                  <c:v> ЗАШТИТА ЖИВОТНЕ СРЕДИНЕ</c:v>
                </c:pt>
                <c:pt idx="6">
                  <c:v>ОРГАНИЗАЦИЈА САОБРАЋАЈА И САОБРАЋАЈНА ИНФРАСТРУКТУРА</c:v>
                </c:pt>
                <c:pt idx="7">
                  <c:v>Предшколско васпитање и образовање</c:v>
                </c:pt>
                <c:pt idx="8">
                  <c:v>Основно образовање И ВАСПИТАЊЕ</c:v>
                </c:pt>
                <c:pt idx="9">
                  <c:v>Средње образовање И ВАСПИТАЊЕ</c:v>
                </c:pt>
                <c:pt idx="10">
                  <c:v>СОЦИЈАЛНА И ДЕЧИЈА ЗАШТИТА </c:v>
                </c:pt>
                <c:pt idx="11">
                  <c:v>ЗДРАВСТВЕНА ЗАШТИТА</c:v>
                </c:pt>
                <c:pt idx="12">
                  <c:v>Развој културе и информисања</c:v>
                </c:pt>
                <c:pt idx="13">
                  <c:v>Развој спорта и омладине</c:v>
                </c:pt>
                <c:pt idx="14">
                  <c:v>ОПШТЕ УСЛУГЕ ЛОКАЛНЕ САМОУПРАВЕ</c:v>
                </c:pt>
                <c:pt idx="15">
                  <c:v>ПОЛИТИЧКИ СИСТЕМ ЛОКАЛНЕ САМОУПРАВЕ</c:v>
                </c:pt>
                <c:pt idx="16">
                  <c:v>ЕНЕРГЕТСКА ЕФИКАСНОСТ И ОБНОВЉИВИ ИЗВОРИ ЕНЕРГИЈЕ</c:v>
                </c:pt>
              </c:strCache>
            </c:strRef>
          </c:cat>
          <c:val>
            <c:numRef>
              <c:f>Programi!$E$5:$E$21</c:f>
              <c:numCache>
                <c:formatCode>General</c:formatCode>
                <c:ptCount val="17"/>
                <c:pt idx="0">
                  <c:v>105</c:v>
                </c:pt>
                <c:pt idx="1">
                  <c:v>25</c:v>
                </c:pt>
                <c:pt idx="2">
                  <c:v>22</c:v>
                </c:pt>
                <c:pt idx="3">
                  <c:v>54</c:v>
                </c:pt>
                <c:pt idx="4">
                  <c:v>65</c:v>
                </c:pt>
                <c:pt idx="5">
                  <c:v>88</c:v>
                </c:pt>
                <c:pt idx="6">
                  <c:v>90</c:v>
                </c:pt>
                <c:pt idx="7">
                  <c:v>22</c:v>
                </c:pt>
                <c:pt idx="8">
                  <c:v>47</c:v>
                </c:pt>
                <c:pt idx="9">
                  <c:v>87</c:v>
                </c:pt>
                <c:pt idx="10">
                  <c:v>90</c:v>
                </c:pt>
                <c:pt idx="11">
                  <c:v>99</c:v>
                </c:pt>
                <c:pt idx="12">
                  <c:v>101</c:v>
                </c:pt>
                <c:pt idx="13">
                  <c:v>105</c:v>
                </c:pt>
                <c:pt idx="14">
                  <c:v>55</c:v>
                </c:pt>
                <c:pt idx="15">
                  <c:v>12</c:v>
                </c:pt>
                <c:pt idx="16">
                  <c:v>60</c:v>
                </c:pt>
              </c:numCache>
            </c:numRef>
          </c:val>
          <c:extLst xmlns:c16r2="http://schemas.microsoft.com/office/drawing/2015/06/chart">
            <c:ext xmlns:c16="http://schemas.microsoft.com/office/drawing/2014/chart" uri="{C3380CC4-5D6E-409C-BE32-E72D297353CC}">
              <c16:uniqueId val="{00000022-D116-44F9-9B73-F924052B0F54}"/>
            </c:ext>
          </c:extLst>
        </c:ser>
      </c:pie3D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15701C-9177-4F63-BC4A-2A3F58667EEF}"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en-US"/>
        </a:p>
      </dgm:t>
    </dgm:pt>
    <dgm:pt modelId="{BDD04F37-85A8-4736-987B-C65A16E753DF}">
      <dgm:prSet phldrT="[Text]" custT="1"/>
      <dgm:spPr>
        <a:solidFill>
          <a:srgbClr val="00B050"/>
        </a:solidFill>
      </dgm:spPr>
      <dgm:t>
        <a:bodyPr/>
        <a:lstStyle/>
        <a:p>
          <a:r>
            <a:rPr lang="sr-Cyrl-RS" sz="1600" dirty="0">
              <a:latin typeface="Times New Roman" pitchFamily="18" charset="0"/>
              <a:cs typeface="Times New Roman" pitchFamily="18" charset="0"/>
            </a:rPr>
            <a:t>Председник општине</a:t>
          </a:r>
        </a:p>
        <a:p>
          <a:r>
            <a:rPr lang="sr-Cyrl-RS" sz="1600" dirty="0">
              <a:latin typeface="Times New Roman" pitchFamily="18" charset="0"/>
              <a:cs typeface="Times New Roman" pitchFamily="18" charset="0"/>
            </a:rPr>
            <a:t>Општинско веће</a:t>
          </a:r>
        </a:p>
        <a:p>
          <a:r>
            <a:rPr lang="sr-Cyrl-RS" sz="1600" dirty="0">
              <a:latin typeface="Times New Roman" pitchFamily="18" charset="0"/>
              <a:cs typeface="Times New Roman" pitchFamily="18" charset="0"/>
            </a:rPr>
            <a:t>Скупштина општине</a:t>
          </a:r>
        </a:p>
        <a:p>
          <a:r>
            <a:rPr lang="sr-Cyrl-RS" sz="1600" dirty="0">
              <a:latin typeface="Times New Roman" pitchFamily="18" charset="0"/>
              <a:cs typeface="Times New Roman" pitchFamily="18" charset="0"/>
            </a:rPr>
            <a:t>Општинска </a:t>
          </a:r>
          <a:r>
            <a:rPr lang="sr-Cyrl-RS" sz="1600" dirty="0" smtClean="0">
              <a:latin typeface="Times New Roman" pitchFamily="18" charset="0"/>
              <a:cs typeface="Times New Roman" pitchFamily="18" charset="0"/>
            </a:rPr>
            <a:t>управа </a:t>
          </a:r>
        </a:p>
        <a:p>
          <a:r>
            <a:rPr lang="sr-Cyrl-RS" sz="1600" dirty="0" smtClean="0">
              <a:latin typeface="Times New Roman" pitchFamily="18" charset="0"/>
              <a:cs typeface="Times New Roman" pitchFamily="18" charset="0"/>
            </a:rPr>
            <a:t> Правобранилаштво општине</a:t>
          </a:r>
          <a:endParaRPr lang="sr-Cyrl-RS" sz="1600" dirty="0">
            <a:latin typeface="Times New Roman" pitchFamily="18" charset="0"/>
            <a:cs typeface="Times New Roman" pitchFamily="18" charset="0"/>
          </a:endParaRPr>
        </a:p>
      </dgm:t>
    </dgm:pt>
    <dgm:pt modelId="{5EF0D46A-B998-45D9-BE84-B88288A3455A}" type="parTrans" cxnId="{8132406A-FEC2-47D3-92A5-198F9BF4DB6B}">
      <dgm:prSet/>
      <dgm:spPr/>
      <dgm:t>
        <a:bodyPr/>
        <a:lstStyle/>
        <a:p>
          <a:endParaRPr lang="en-US"/>
        </a:p>
      </dgm:t>
    </dgm:pt>
    <dgm:pt modelId="{D3D7414D-A0EC-4776-9C1B-2828FCAA13DF}" type="sibTrans" cxnId="{8132406A-FEC2-47D3-92A5-198F9BF4DB6B}">
      <dgm:prSet/>
      <dgm:spPr/>
      <dgm:t>
        <a:bodyPr/>
        <a:lstStyle/>
        <a:p>
          <a:endParaRPr lang="en-US"/>
        </a:p>
      </dgm:t>
    </dgm:pt>
    <dgm:pt modelId="{C8F2A349-D54D-4B85-BD78-BA70A66CB9EA}">
      <dgm:prSet phldrT="[Text]" custT="1"/>
      <dgm:spPr>
        <a:solidFill>
          <a:srgbClr val="FFC000"/>
        </a:solidFill>
      </dgm:spPr>
      <dgm:t>
        <a:bodyPr/>
        <a:lstStyle/>
        <a:p>
          <a:r>
            <a:rPr lang="sr-Cyrl-RS" sz="1100" dirty="0" smtClean="0">
              <a:solidFill>
                <a:schemeClr val="accent1">
                  <a:lumMod val="75000"/>
                </a:schemeClr>
              </a:solidFill>
              <a:latin typeface="Times New Roman" pitchFamily="18" charset="0"/>
              <a:cs typeface="Times New Roman" pitchFamily="18" charset="0"/>
            </a:rPr>
            <a:t>Туристичка организација  “Тара-Дрина” </a:t>
          </a:r>
        </a:p>
        <a:p>
          <a:r>
            <a:rPr lang="sr-Cyrl-RS" sz="1100" dirty="0" smtClean="0">
              <a:solidFill>
                <a:schemeClr val="accent1">
                  <a:lumMod val="75000"/>
                </a:schemeClr>
              </a:solidFill>
              <a:latin typeface="Times New Roman" pitchFamily="18" charset="0"/>
              <a:cs typeface="Times New Roman" pitchFamily="18" charset="0"/>
            </a:rPr>
            <a:t>Предшколска установа “Невен”</a:t>
          </a:r>
        </a:p>
        <a:p>
          <a:r>
            <a:rPr lang="sr-Cyrl-RS" sz="1100" dirty="0" smtClean="0">
              <a:solidFill>
                <a:schemeClr val="accent1">
                  <a:lumMod val="75000"/>
                </a:schemeClr>
              </a:solidFill>
              <a:latin typeface="Times New Roman" pitchFamily="18" charset="0"/>
              <a:cs typeface="Times New Roman" pitchFamily="18" charset="0"/>
            </a:rPr>
            <a:t>Месне заједнице </a:t>
          </a:r>
        </a:p>
        <a:p>
          <a:r>
            <a:rPr lang="sr-Cyrl-RS" sz="1100" dirty="0" smtClean="0">
              <a:solidFill>
                <a:schemeClr val="accent1">
                  <a:lumMod val="75000"/>
                </a:schemeClr>
              </a:solidFill>
              <a:latin typeface="Times New Roman" pitchFamily="18" charset="0"/>
              <a:cs typeface="Times New Roman" pitchFamily="18" charset="0"/>
            </a:rPr>
            <a:t>Установе културе</a:t>
          </a:r>
          <a:endParaRPr lang="sr-Cyrl-RS" sz="1100" dirty="0">
            <a:solidFill>
              <a:schemeClr val="accent1">
                <a:lumMod val="75000"/>
              </a:schemeClr>
            </a:solidFill>
            <a:latin typeface="Times New Roman" pitchFamily="18" charset="0"/>
            <a:cs typeface="Times New Roman" pitchFamily="18" charset="0"/>
          </a:endParaRPr>
        </a:p>
      </dgm:t>
    </dgm:pt>
    <dgm:pt modelId="{A965CD0E-CB5C-406E-AFDD-63697CFB0404}" type="parTrans" cxnId="{D9932761-9BDF-4FD0-8911-4ABD16EE8703}">
      <dgm:prSet/>
      <dgm:spPr/>
      <dgm:t>
        <a:bodyPr/>
        <a:lstStyle/>
        <a:p>
          <a:endParaRPr lang="en-US"/>
        </a:p>
      </dgm:t>
    </dgm:pt>
    <dgm:pt modelId="{FDA33D62-3016-4584-BF43-2DBBB14A066A}" type="sibTrans" cxnId="{D9932761-9BDF-4FD0-8911-4ABD16EE8703}">
      <dgm:prSet/>
      <dgm:spPr/>
      <dgm:t>
        <a:bodyPr/>
        <a:lstStyle/>
        <a:p>
          <a:endParaRPr lang="en-US"/>
        </a:p>
      </dgm:t>
    </dgm:pt>
    <dgm:pt modelId="{9621BB6C-CCFC-4987-A70A-BF11FC47FFCC}">
      <dgm:prSet phldrT="[Text]" custT="1"/>
      <dgm:spPr>
        <a:solidFill>
          <a:srgbClr val="00B0F0"/>
        </a:solidFill>
      </dgm:spPr>
      <dgm:t>
        <a:bodyPr/>
        <a:lstStyle/>
        <a:p>
          <a:r>
            <a:rPr lang="sr-Cyrl-RS" sz="1200" dirty="0">
              <a:latin typeface="Times New Roman" pitchFamily="18" charset="0"/>
              <a:cs typeface="Times New Roman" pitchFamily="18" charset="0"/>
            </a:rPr>
            <a:t>Основне школе </a:t>
          </a:r>
        </a:p>
        <a:p>
          <a:r>
            <a:rPr lang="sr-Cyrl-RS" sz="1200" dirty="0">
              <a:latin typeface="Times New Roman" pitchFamily="18" charset="0"/>
              <a:cs typeface="Times New Roman" pitchFamily="18" charset="0"/>
            </a:rPr>
            <a:t>Средње школе</a:t>
          </a:r>
        </a:p>
      </dgm:t>
    </dgm:pt>
    <dgm:pt modelId="{A38DE29F-85F5-4579-AADA-99391004BA45}" type="parTrans" cxnId="{37DBBC31-0F9C-4EEF-B983-1B1BD8728434}">
      <dgm:prSet/>
      <dgm:spPr/>
      <dgm:t>
        <a:bodyPr/>
        <a:lstStyle/>
        <a:p>
          <a:endParaRPr lang="en-US"/>
        </a:p>
      </dgm:t>
    </dgm:pt>
    <dgm:pt modelId="{26D4FA14-60D5-40E5-B665-764CA26A018F}" type="sibTrans" cxnId="{37DBBC31-0F9C-4EEF-B983-1B1BD8728434}">
      <dgm:prSet/>
      <dgm:spPr/>
      <dgm:t>
        <a:bodyPr/>
        <a:lstStyle/>
        <a:p>
          <a:endParaRPr lang="en-US"/>
        </a:p>
      </dgm:t>
    </dgm:pt>
    <dgm:pt modelId="{EC086DEB-01FD-4650-84A6-3248233D6869}">
      <dgm:prSet phldrT="[Text]"/>
      <dgm:spPr/>
      <dgm:t>
        <a:bodyPr/>
        <a:lstStyle/>
        <a:p>
          <a:endParaRPr lang="en-US"/>
        </a:p>
      </dgm:t>
    </dgm:pt>
    <dgm:pt modelId="{D8E22DAB-5022-49AE-91A6-20DF1C7017B2}" type="parTrans" cxnId="{487FD65B-B6F4-4CE6-AC18-CBA1C7BC6CD8}">
      <dgm:prSet/>
      <dgm:spPr/>
      <dgm:t>
        <a:bodyPr/>
        <a:lstStyle/>
        <a:p>
          <a:endParaRPr lang="en-US"/>
        </a:p>
      </dgm:t>
    </dgm:pt>
    <dgm:pt modelId="{EBD18A8D-98B2-4C8A-B1B4-4169A0689B2C}" type="sibTrans" cxnId="{487FD65B-B6F4-4CE6-AC18-CBA1C7BC6CD8}">
      <dgm:prSet/>
      <dgm:spPr/>
      <dgm:t>
        <a:bodyPr/>
        <a:lstStyle/>
        <a:p>
          <a:endParaRPr lang="en-US"/>
        </a:p>
      </dgm:t>
    </dgm:pt>
    <dgm:pt modelId="{724C2318-F479-4174-A10E-9EC4287AD534}">
      <dgm:prSet phldrT="[Text]"/>
      <dgm:spPr/>
      <dgm:t>
        <a:bodyPr/>
        <a:lstStyle/>
        <a:p>
          <a:endParaRPr lang="en-US"/>
        </a:p>
      </dgm:t>
    </dgm:pt>
    <dgm:pt modelId="{75FF1061-0136-4D4A-8F29-8B8C5BB09E30}" type="parTrans" cxnId="{AF284A92-A842-400F-96D2-9B85FD48F842}">
      <dgm:prSet/>
      <dgm:spPr/>
      <dgm:t>
        <a:bodyPr/>
        <a:lstStyle/>
        <a:p>
          <a:endParaRPr lang="en-US"/>
        </a:p>
      </dgm:t>
    </dgm:pt>
    <dgm:pt modelId="{CF55BBF8-6284-4BA7-9983-520960D17E18}" type="sibTrans" cxnId="{AF284A92-A842-400F-96D2-9B85FD48F842}">
      <dgm:prSet/>
      <dgm:spPr/>
      <dgm:t>
        <a:bodyPr/>
        <a:lstStyle/>
        <a:p>
          <a:endParaRPr lang="en-US"/>
        </a:p>
      </dgm:t>
    </dgm:pt>
    <dgm:pt modelId="{F525C7DD-C069-4FE6-9519-29523B058512}">
      <dgm:prSet phldrT="[Text]"/>
      <dgm:spPr/>
      <dgm:t>
        <a:bodyPr/>
        <a:lstStyle/>
        <a:p>
          <a:endParaRPr lang="en-US"/>
        </a:p>
      </dgm:t>
    </dgm:pt>
    <dgm:pt modelId="{495F855C-786B-4014-ACFA-A29039643E3B}" type="parTrans" cxnId="{AF9C8EEE-81F3-442F-9504-7988DBF2C7F9}">
      <dgm:prSet/>
      <dgm:spPr/>
      <dgm:t>
        <a:bodyPr/>
        <a:lstStyle/>
        <a:p>
          <a:endParaRPr lang="en-US"/>
        </a:p>
      </dgm:t>
    </dgm:pt>
    <dgm:pt modelId="{B1936762-DD2F-4289-8425-BB02188F1FAF}" type="sibTrans" cxnId="{AF9C8EEE-81F3-442F-9504-7988DBF2C7F9}">
      <dgm:prSet/>
      <dgm:spPr/>
      <dgm:t>
        <a:bodyPr/>
        <a:lstStyle/>
        <a:p>
          <a:endParaRPr lang="en-US"/>
        </a:p>
      </dgm:t>
    </dgm:pt>
    <dgm:pt modelId="{F67C4AC6-D320-469D-8949-6AC26CBBA3A8}" type="pres">
      <dgm:prSet presAssocID="{2915701C-9177-4F63-BC4A-2A3F58667EEF}" presName="Name0" presStyleCnt="0">
        <dgm:presLayoutVars>
          <dgm:chMax val="1"/>
          <dgm:chPref val="1"/>
        </dgm:presLayoutVars>
      </dgm:prSet>
      <dgm:spPr/>
      <dgm:t>
        <a:bodyPr/>
        <a:lstStyle/>
        <a:p>
          <a:endParaRPr lang="sr-Latn-RS"/>
        </a:p>
      </dgm:t>
    </dgm:pt>
    <dgm:pt modelId="{36B03C56-E57D-489D-BAA9-78BCBCF466C2}" type="pres">
      <dgm:prSet presAssocID="{BDD04F37-85A8-4736-987B-C65A16E753DF}" presName="Parent" presStyleLbl="node0" presStyleIdx="0" presStyleCnt="1">
        <dgm:presLayoutVars>
          <dgm:chMax val="5"/>
          <dgm:chPref val="5"/>
        </dgm:presLayoutVars>
      </dgm:prSet>
      <dgm:spPr/>
      <dgm:t>
        <a:bodyPr/>
        <a:lstStyle/>
        <a:p>
          <a:endParaRPr lang="sr-Latn-RS"/>
        </a:p>
      </dgm:t>
    </dgm:pt>
    <dgm:pt modelId="{6AE34D3E-FD5D-4402-89AF-BF559D3EC92D}" type="pres">
      <dgm:prSet presAssocID="{BDD04F37-85A8-4736-987B-C65A16E753DF}" presName="Accent1" presStyleLbl="node1" presStyleIdx="0" presStyleCnt="13"/>
      <dgm:spPr>
        <a:solidFill>
          <a:srgbClr val="FFC000"/>
        </a:solidFill>
      </dgm:spPr>
    </dgm:pt>
    <dgm:pt modelId="{8EA36E17-C808-4A8F-B550-8E3BDDE3A6F4}" type="pres">
      <dgm:prSet presAssocID="{BDD04F37-85A8-4736-987B-C65A16E753DF}" presName="Accent2" presStyleLbl="node1" presStyleIdx="1" presStyleCnt="13"/>
      <dgm:spPr>
        <a:solidFill>
          <a:srgbClr val="7030A0"/>
        </a:solidFill>
      </dgm:spPr>
    </dgm:pt>
    <dgm:pt modelId="{004949FA-7FD1-4B77-A362-5945ADA91CA9}" type="pres">
      <dgm:prSet presAssocID="{BDD04F37-85A8-4736-987B-C65A16E753DF}" presName="Accent3" presStyleLbl="node1" presStyleIdx="2" presStyleCnt="13"/>
      <dgm:spPr/>
    </dgm:pt>
    <dgm:pt modelId="{26FE1052-C82D-4BB2-8303-E4D063782600}" type="pres">
      <dgm:prSet presAssocID="{BDD04F37-85A8-4736-987B-C65A16E753DF}" presName="Accent4" presStyleLbl="node1" presStyleIdx="3" presStyleCnt="13"/>
      <dgm:spPr>
        <a:solidFill>
          <a:srgbClr val="FFFF00"/>
        </a:solidFill>
      </dgm:spPr>
    </dgm:pt>
    <dgm:pt modelId="{5B5715D4-85E8-4263-BFCE-8CF5FFF5C6FE}" type="pres">
      <dgm:prSet presAssocID="{BDD04F37-85A8-4736-987B-C65A16E753DF}" presName="Accent5" presStyleLbl="node1" presStyleIdx="4" presStyleCnt="13"/>
      <dgm:spPr>
        <a:solidFill>
          <a:srgbClr val="FFFF00"/>
        </a:solidFill>
      </dgm:spPr>
    </dgm:pt>
    <dgm:pt modelId="{6384018A-26AF-4566-8127-D62355903781}" type="pres">
      <dgm:prSet presAssocID="{BDD04F37-85A8-4736-987B-C65A16E753DF}" presName="Accent6" presStyleLbl="node1" presStyleIdx="5" presStyleCnt="13"/>
      <dgm:spPr/>
    </dgm:pt>
    <dgm:pt modelId="{3D7780BF-6503-41CB-98CA-855FDE3F921D}" type="pres">
      <dgm:prSet presAssocID="{C8F2A349-D54D-4B85-BD78-BA70A66CB9EA}" presName="Child1" presStyleLbl="node1" presStyleIdx="6" presStyleCnt="13" custScaleX="154886" custScaleY="130254">
        <dgm:presLayoutVars>
          <dgm:chMax val="0"/>
          <dgm:chPref val="0"/>
        </dgm:presLayoutVars>
      </dgm:prSet>
      <dgm:spPr/>
      <dgm:t>
        <a:bodyPr/>
        <a:lstStyle/>
        <a:p>
          <a:endParaRPr lang="sr-Latn-RS"/>
        </a:p>
      </dgm:t>
    </dgm:pt>
    <dgm:pt modelId="{0A517365-D512-4D77-9CDF-3D337BCBA867}" type="pres">
      <dgm:prSet presAssocID="{C8F2A349-D54D-4B85-BD78-BA70A66CB9EA}" presName="Accent7" presStyleCnt="0"/>
      <dgm:spPr/>
    </dgm:pt>
    <dgm:pt modelId="{D4397D2C-6DDE-4A42-9855-5F94ADD7F1F8}" type="pres">
      <dgm:prSet presAssocID="{C8F2A349-D54D-4B85-BD78-BA70A66CB9EA}" presName="AccentHold1" presStyleLbl="node1" presStyleIdx="7" presStyleCnt="13"/>
      <dgm:spPr/>
    </dgm:pt>
    <dgm:pt modelId="{DF631D91-E916-4387-97B2-68806159FA1A}" type="pres">
      <dgm:prSet presAssocID="{C8F2A349-D54D-4B85-BD78-BA70A66CB9EA}" presName="Accent8" presStyleCnt="0"/>
      <dgm:spPr/>
    </dgm:pt>
    <dgm:pt modelId="{05F66E64-01B7-46B5-8689-BB97E0438E53}" type="pres">
      <dgm:prSet presAssocID="{C8F2A349-D54D-4B85-BD78-BA70A66CB9EA}" presName="AccentHold2" presStyleLbl="node1" presStyleIdx="8" presStyleCnt="13"/>
      <dgm:spPr>
        <a:solidFill>
          <a:srgbClr val="FF0000"/>
        </a:solidFill>
      </dgm:spPr>
    </dgm:pt>
    <dgm:pt modelId="{EE054ECB-2B3F-4C89-9A19-2C63D69076BA}" type="pres">
      <dgm:prSet presAssocID="{9621BB6C-CCFC-4987-A70A-BF11FC47FFCC}" presName="Child2" presStyleLbl="node1" presStyleIdx="9" presStyleCnt="13">
        <dgm:presLayoutVars>
          <dgm:chMax val="0"/>
          <dgm:chPref val="0"/>
        </dgm:presLayoutVars>
      </dgm:prSet>
      <dgm:spPr/>
      <dgm:t>
        <a:bodyPr/>
        <a:lstStyle/>
        <a:p>
          <a:endParaRPr lang="sr-Latn-RS"/>
        </a:p>
      </dgm:t>
    </dgm:pt>
    <dgm:pt modelId="{93210B8B-460C-4687-B7E6-4051DBCA5FBF}" type="pres">
      <dgm:prSet presAssocID="{9621BB6C-CCFC-4987-A70A-BF11FC47FFCC}" presName="Accent9" presStyleCnt="0"/>
      <dgm:spPr/>
    </dgm:pt>
    <dgm:pt modelId="{4ABBCF6F-E7DA-4CE7-A2F5-6DD06BFAA1FA}" type="pres">
      <dgm:prSet presAssocID="{9621BB6C-CCFC-4987-A70A-BF11FC47FFCC}" presName="AccentHold1" presStyleLbl="node1" presStyleIdx="10" presStyleCnt="13"/>
      <dgm:spPr>
        <a:solidFill>
          <a:schemeClr val="accent2">
            <a:lumMod val="40000"/>
            <a:lumOff val="60000"/>
          </a:schemeClr>
        </a:solidFill>
      </dgm:spPr>
    </dgm:pt>
    <dgm:pt modelId="{A1A3314E-DDD0-4BFC-8D48-830B3847C8C1}" type="pres">
      <dgm:prSet presAssocID="{9621BB6C-CCFC-4987-A70A-BF11FC47FFCC}" presName="Accent10" presStyleCnt="0"/>
      <dgm:spPr/>
    </dgm:pt>
    <dgm:pt modelId="{A4780608-C72B-40F2-A560-A83F55BD6ABF}" type="pres">
      <dgm:prSet presAssocID="{9621BB6C-CCFC-4987-A70A-BF11FC47FFCC}" presName="AccentHold2" presStyleLbl="node1" presStyleIdx="11" presStyleCnt="13"/>
      <dgm:spPr/>
    </dgm:pt>
    <dgm:pt modelId="{693C14CE-CE42-41FE-8BD3-4BD5115D8392}" type="pres">
      <dgm:prSet presAssocID="{9621BB6C-CCFC-4987-A70A-BF11FC47FFCC}" presName="Accent11" presStyleCnt="0"/>
      <dgm:spPr/>
    </dgm:pt>
    <dgm:pt modelId="{94C35534-E508-479C-BE42-766976EE223C}" type="pres">
      <dgm:prSet presAssocID="{9621BB6C-CCFC-4987-A70A-BF11FC47FFCC}" presName="AccentHold3" presStyleLbl="node1" presStyleIdx="12" presStyleCnt="13"/>
      <dgm:spPr>
        <a:solidFill>
          <a:srgbClr val="FFFF00"/>
        </a:solidFill>
      </dgm:spPr>
    </dgm:pt>
  </dgm:ptLst>
  <dgm:cxnLst>
    <dgm:cxn modelId="{D9932761-9BDF-4FD0-8911-4ABD16EE8703}" srcId="{BDD04F37-85A8-4736-987B-C65A16E753DF}" destId="{C8F2A349-D54D-4B85-BD78-BA70A66CB9EA}" srcOrd="0" destOrd="0" parTransId="{A965CD0E-CB5C-406E-AFDD-63697CFB0404}" sibTransId="{FDA33D62-3016-4584-BF43-2DBBB14A066A}"/>
    <dgm:cxn modelId="{AF9C8EEE-81F3-442F-9504-7988DBF2C7F9}" srcId="{2915701C-9177-4F63-BC4A-2A3F58667EEF}" destId="{F525C7DD-C069-4FE6-9519-29523B058512}" srcOrd="3" destOrd="0" parTransId="{495F855C-786B-4014-ACFA-A29039643E3B}" sibTransId="{B1936762-DD2F-4289-8425-BB02188F1FAF}"/>
    <dgm:cxn modelId="{487FD65B-B6F4-4CE6-AC18-CBA1C7BC6CD8}" srcId="{2915701C-9177-4F63-BC4A-2A3F58667EEF}" destId="{EC086DEB-01FD-4650-84A6-3248233D6869}" srcOrd="1" destOrd="0" parTransId="{D8E22DAB-5022-49AE-91A6-20DF1C7017B2}" sibTransId="{EBD18A8D-98B2-4C8A-B1B4-4169A0689B2C}"/>
    <dgm:cxn modelId="{AF284A92-A842-400F-96D2-9B85FD48F842}" srcId="{2915701C-9177-4F63-BC4A-2A3F58667EEF}" destId="{724C2318-F479-4174-A10E-9EC4287AD534}" srcOrd="2" destOrd="0" parTransId="{75FF1061-0136-4D4A-8F29-8B8C5BB09E30}" sibTransId="{CF55BBF8-6284-4BA7-9983-520960D17E18}"/>
    <dgm:cxn modelId="{8132406A-FEC2-47D3-92A5-198F9BF4DB6B}" srcId="{2915701C-9177-4F63-BC4A-2A3F58667EEF}" destId="{BDD04F37-85A8-4736-987B-C65A16E753DF}" srcOrd="0" destOrd="0" parTransId="{5EF0D46A-B998-45D9-BE84-B88288A3455A}" sibTransId="{D3D7414D-A0EC-4776-9C1B-2828FCAA13DF}"/>
    <dgm:cxn modelId="{2B5F3744-B44A-4006-A14C-FB425643023A}" type="presOf" srcId="{C8F2A349-D54D-4B85-BD78-BA70A66CB9EA}" destId="{3D7780BF-6503-41CB-98CA-855FDE3F921D}" srcOrd="0" destOrd="0" presId="urn:microsoft.com/office/officeart/2009/3/layout/CircleRelationship"/>
    <dgm:cxn modelId="{37DBBC31-0F9C-4EEF-B983-1B1BD8728434}" srcId="{BDD04F37-85A8-4736-987B-C65A16E753DF}" destId="{9621BB6C-CCFC-4987-A70A-BF11FC47FFCC}" srcOrd="1" destOrd="0" parTransId="{A38DE29F-85F5-4579-AADA-99391004BA45}" sibTransId="{26D4FA14-60D5-40E5-B665-764CA26A018F}"/>
    <dgm:cxn modelId="{9489A942-2912-40DE-86AD-B3784B70E382}" type="presOf" srcId="{9621BB6C-CCFC-4987-A70A-BF11FC47FFCC}" destId="{EE054ECB-2B3F-4C89-9A19-2C63D69076BA}" srcOrd="0" destOrd="0" presId="urn:microsoft.com/office/officeart/2009/3/layout/CircleRelationship"/>
    <dgm:cxn modelId="{CAA32D14-F780-451D-9CCC-1220AF8F1DF9}" type="presOf" srcId="{BDD04F37-85A8-4736-987B-C65A16E753DF}" destId="{36B03C56-E57D-489D-BAA9-78BCBCF466C2}" srcOrd="0" destOrd="0" presId="urn:microsoft.com/office/officeart/2009/3/layout/CircleRelationship"/>
    <dgm:cxn modelId="{D5175900-3038-4996-A662-66E42756424E}" type="presOf" srcId="{2915701C-9177-4F63-BC4A-2A3F58667EEF}" destId="{F67C4AC6-D320-469D-8949-6AC26CBBA3A8}" srcOrd="0" destOrd="0" presId="urn:microsoft.com/office/officeart/2009/3/layout/CircleRelationship"/>
    <dgm:cxn modelId="{F187BFC1-801A-45EA-9A06-02A210474584}" type="presParOf" srcId="{F67C4AC6-D320-469D-8949-6AC26CBBA3A8}" destId="{36B03C56-E57D-489D-BAA9-78BCBCF466C2}" srcOrd="0" destOrd="0" presId="urn:microsoft.com/office/officeart/2009/3/layout/CircleRelationship"/>
    <dgm:cxn modelId="{7BDE173C-A4BF-4268-BD2F-B179B4B47685}" type="presParOf" srcId="{F67C4AC6-D320-469D-8949-6AC26CBBA3A8}" destId="{6AE34D3E-FD5D-4402-89AF-BF559D3EC92D}" srcOrd="1" destOrd="0" presId="urn:microsoft.com/office/officeart/2009/3/layout/CircleRelationship"/>
    <dgm:cxn modelId="{0FAA7E33-3E61-4943-B769-45B35FF93A33}" type="presParOf" srcId="{F67C4AC6-D320-469D-8949-6AC26CBBA3A8}" destId="{8EA36E17-C808-4A8F-B550-8E3BDDE3A6F4}" srcOrd="2" destOrd="0" presId="urn:microsoft.com/office/officeart/2009/3/layout/CircleRelationship"/>
    <dgm:cxn modelId="{702B55D0-30E0-41DD-8AA2-A9627F7F6174}" type="presParOf" srcId="{F67C4AC6-D320-469D-8949-6AC26CBBA3A8}" destId="{004949FA-7FD1-4B77-A362-5945ADA91CA9}" srcOrd="3" destOrd="0" presId="urn:microsoft.com/office/officeart/2009/3/layout/CircleRelationship"/>
    <dgm:cxn modelId="{F508C29A-A0C9-40C8-9597-84B70A20ACAE}" type="presParOf" srcId="{F67C4AC6-D320-469D-8949-6AC26CBBA3A8}" destId="{26FE1052-C82D-4BB2-8303-E4D063782600}" srcOrd="4" destOrd="0" presId="urn:microsoft.com/office/officeart/2009/3/layout/CircleRelationship"/>
    <dgm:cxn modelId="{7C08AB6D-72AF-4055-A37B-0E1FA982D5F4}" type="presParOf" srcId="{F67C4AC6-D320-469D-8949-6AC26CBBA3A8}" destId="{5B5715D4-85E8-4263-BFCE-8CF5FFF5C6FE}" srcOrd="5" destOrd="0" presId="urn:microsoft.com/office/officeart/2009/3/layout/CircleRelationship"/>
    <dgm:cxn modelId="{3152A75F-1441-4FF5-8D5D-4FC5F1F3C11B}" type="presParOf" srcId="{F67C4AC6-D320-469D-8949-6AC26CBBA3A8}" destId="{6384018A-26AF-4566-8127-D62355903781}" srcOrd="6" destOrd="0" presId="urn:microsoft.com/office/officeart/2009/3/layout/CircleRelationship"/>
    <dgm:cxn modelId="{228D5037-3971-45A9-9C5C-91F268CB5810}" type="presParOf" srcId="{F67C4AC6-D320-469D-8949-6AC26CBBA3A8}" destId="{3D7780BF-6503-41CB-98CA-855FDE3F921D}" srcOrd="7" destOrd="0" presId="urn:microsoft.com/office/officeart/2009/3/layout/CircleRelationship"/>
    <dgm:cxn modelId="{C6C1F0E8-BFBB-4B10-8F3C-C4492281C70E}" type="presParOf" srcId="{F67C4AC6-D320-469D-8949-6AC26CBBA3A8}" destId="{0A517365-D512-4D77-9CDF-3D337BCBA867}" srcOrd="8" destOrd="0" presId="urn:microsoft.com/office/officeart/2009/3/layout/CircleRelationship"/>
    <dgm:cxn modelId="{F6F0F986-D535-4526-8E9F-A2BC4B233033}" type="presParOf" srcId="{0A517365-D512-4D77-9CDF-3D337BCBA867}" destId="{D4397D2C-6DDE-4A42-9855-5F94ADD7F1F8}" srcOrd="0" destOrd="0" presId="urn:microsoft.com/office/officeart/2009/3/layout/CircleRelationship"/>
    <dgm:cxn modelId="{0587175A-D1E9-4DE1-9850-BBD68FAA222F}" type="presParOf" srcId="{F67C4AC6-D320-469D-8949-6AC26CBBA3A8}" destId="{DF631D91-E916-4387-97B2-68806159FA1A}" srcOrd="9" destOrd="0" presId="urn:microsoft.com/office/officeart/2009/3/layout/CircleRelationship"/>
    <dgm:cxn modelId="{EA6C9325-C2C4-448E-B548-51F801752D4A}" type="presParOf" srcId="{DF631D91-E916-4387-97B2-68806159FA1A}" destId="{05F66E64-01B7-46B5-8689-BB97E0438E53}" srcOrd="0" destOrd="0" presId="urn:microsoft.com/office/officeart/2009/3/layout/CircleRelationship"/>
    <dgm:cxn modelId="{178C1F94-1961-4A87-BFE1-4D1F5432EDF0}" type="presParOf" srcId="{F67C4AC6-D320-469D-8949-6AC26CBBA3A8}" destId="{EE054ECB-2B3F-4C89-9A19-2C63D69076BA}" srcOrd="10" destOrd="0" presId="urn:microsoft.com/office/officeart/2009/3/layout/CircleRelationship"/>
    <dgm:cxn modelId="{5BAE7FDB-5DB7-4480-8851-A228050677BA}" type="presParOf" srcId="{F67C4AC6-D320-469D-8949-6AC26CBBA3A8}" destId="{93210B8B-460C-4687-B7E6-4051DBCA5FBF}" srcOrd="11" destOrd="0" presId="urn:microsoft.com/office/officeart/2009/3/layout/CircleRelationship"/>
    <dgm:cxn modelId="{3BE0B907-0C71-49D4-948A-5F2881804C53}" type="presParOf" srcId="{93210B8B-460C-4687-B7E6-4051DBCA5FBF}" destId="{4ABBCF6F-E7DA-4CE7-A2F5-6DD06BFAA1FA}" srcOrd="0" destOrd="0" presId="urn:microsoft.com/office/officeart/2009/3/layout/CircleRelationship"/>
    <dgm:cxn modelId="{58F50C92-6E86-486F-88A7-712F4E17435E}" type="presParOf" srcId="{F67C4AC6-D320-469D-8949-6AC26CBBA3A8}" destId="{A1A3314E-DDD0-4BFC-8D48-830B3847C8C1}" srcOrd="12" destOrd="0" presId="urn:microsoft.com/office/officeart/2009/3/layout/CircleRelationship"/>
    <dgm:cxn modelId="{CD68D9D3-02F6-40C7-B9EF-E250297529D2}" type="presParOf" srcId="{A1A3314E-DDD0-4BFC-8D48-830B3847C8C1}" destId="{A4780608-C72B-40F2-A560-A83F55BD6ABF}" srcOrd="0" destOrd="0" presId="urn:microsoft.com/office/officeart/2009/3/layout/CircleRelationship"/>
    <dgm:cxn modelId="{596BC9C8-6F24-453F-B3FE-28C42F14142B}" type="presParOf" srcId="{F67C4AC6-D320-469D-8949-6AC26CBBA3A8}" destId="{693C14CE-CE42-41FE-8BD3-4BD5115D8392}" srcOrd="13" destOrd="0" presId="urn:microsoft.com/office/officeart/2009/3/layout/CircleRelationship"/>
    <dgm:cxn modelId="{F5A39069-E401-4B55-8072-1919E382BFD8}" type="presParOf" srcId="{693C14CE-CE42-41FE-8BD3-4BD5115D8392}" destId="{94C35534-E508-479C-BE42-766976EE223C}" srcOrd="0" destOrd="0" presId="urn:microsoft.com/office/officeart/2009/3/layout/CircleRelationship"/>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2CB039-CC31-48A4-8156-6B36281AE8EC}" type="doc">
      <dgm:prSet loTypeId="urn:microsoft.com/office/officeart/2008/layout/HorizontalMultiLevelHierarchy" loCatId="hierarchy" qsTypeId="urn:microsoft.com/office/officeart/2005/8/quickstyle/simple3" qsCatId="simple" csTypeId="urn:microsoft.com/office/officeart/2005/8/colors/accent1_2" csCatId="accent1" phldr="1"/>
      <dgm:spPr/>
      <dgm:t>
        <a:bodyPr/>
        <a:lstStyle/>
        <a:p>
          <a:endParaRPr lang="en-US"/>
        </a:p>
      </dgm:t>
    </dgm:pt>
    <dgm:pt modelId="{00360BBF-6709-42DA-A6DE-B8193ABE792F}">
      <dgm:prSet phldrT="[Text]" custT="1"/>
      <dgm:spPr/>
      <dgm:t>
        <a:bodyPr vert="vert"/>
        <a:lstStyle/>
        <a:p>
          <a:r>
            <a:rPr lang="sr-Cyrl-RS" sz="3000" dirty="0">
              <a:latin typeface="Times New Roman" pitchFamily="18" charset="0"/>
              <a:cs typeface="Times New Roman" pitchFamily="18" charset="0"/>
            </a:rPr>
            <a:t>На основу чега се доноси буџет</a:t>
          </a:r>
          <a:r>
            <a:rPr lang="en-US" sz="3000" dirty="0">
              <a:latin typeface="Times New Roman" pitchFamily="18" charset="0"/>
              <a:cs typeface="Times New Roman" pitchFamily="18" charset="0"/>
            </a:rPr>
            <a:t>? </a:t>
          </a:r>
        </a:p>
      </dgm:t>
    </dgm:pt>
    <dgm:pt modelId="{F529A454-219A-454C-B138-14C3B361B39F}" type="parTrans" cxnId="{CFDBCFE1-4797-458E-A0CF-256D1699DCBD}">
      <dgm:prSet/>
      <dgm:spPr/>
      <dgm:t>
        <a:bodyPr/>
        <a:lstStyle/>
        <a:p>
          <a:endParaRPr lang="en-US"/>
        </a:p>
      </dgm:t>
    </dgm:pt>
    <dgm:pt modelId="{B5AC9C0B-1D20-4957-A866-89ED18231A73}" type="sibTrans" cxnId="{CFDBCFE1-4797-458E-A0CF-256D1699DCBD}">
      <dgm:prSet/>
      <dgm:spPr/>
      <dgm:t>
        <a:bodyPr/>
        <a:lstStyle/>
        <a:p>
          <a:endParaRPr lang="en-US"/>
        </a:p>
      </dgm:t>
    </dgm:pt>
    <dgm:pt modelId="{0150A799-C83B-499D-BB9F-10C758CEFD9B}">
      <dgm:prSet phldrT="[Text]" custT="1"/>
      <dgm:spPr/>
      <dgm:t>
        <a:bodyPr anchor="t"/>
        <a:lstStyle/>
        <a:p>
          <a:pPr algn="l"/>
          <a:r>
            <a:rPr lang="sr-Cyrl-RS" sz="1400" dirty="0">
              <a:latin typeface="Times New Roman" pitchFamily="18" charset="0"/>
              <a:cs typeface="Times New Roman" pitchFamily="18" charset="0"/>
            </a:rPr>
            <a:t>Закони и прописи:</a:t>
          </a:r>
        </a:p>
        <a:p>
          <a:pPr algn="l"/>
          <a:r>
            <a:rPr lang="sr-Cyrl-RS" sz="1400" dirty="0">
              <a:latin typeface="Times New Roman" pitchFamily="18" charset="0"/>
              <a:cs typeface="Times New Roman" pitchFamily="18" charset="0"/>
            </a:rPr>
            <a:t>Закон о финансирању локалне </a:t>
          </a:r>
          <a:r>
            <a:rPr lang="sr-Cyrl-RS" sz="1400" dirty="0" smtClean="0">
              <a:latin typeface="Times New Roman" pitchFamily="18" charset="0"/>
              <a:cs typeface="Times New Roman" pitchFamily="18" charset="0"/>
            </a:rPr>
            <a:t>самоуправе;</a:t>
          </a:r>
          <a:endParaRPr lang="sr-Latn-RS" sz="1400" dirty="0">
            <a:latin typeface="Times New Roman" pitchFamily="18" charset="0"/>
            <a:cs typeface="Times New Roman" pitchFamily="18" charset="0"/>
          </a:endParaRPr>
        </a:p>
        <a:p>
          <a:pPr algn="l"/>
          <a:r>
            <a:rPr lang="sr-Cyrl-RS" sz="1400" dirty="0">
              <a:latin typeface="Times New Roman" pitchFamily="18" charset="0"/>
              <a:cs typeface="Times New Roman" pitchFamily="18" charset="0"/>
            </a:rPr>
            <a:t>Закон о буџетском </a:t>
          </a:r>
          <a:r>
            <a:rPr lang="sr-Cyrl-RS" sz="1400" dirty="0" smtClean="0">
              <a:latin typeface="Times New Roman" pitchFamily="18" charset="0"/>
              <a:cs typeface="Times New Roman" pitchFamily="18" charset="0"/>
            </a:rPr>
            <a:t>систему;</a:t>
          </a:r>
          <a:endParaRPr lang="sr-Latn-RS" sz="1400" dirty="0">
            <a:latin typeface="Times New Roman" pitchFamily="18" charset="0"/>
            <a:cs typeface="Times New Roman" pitchFamily="18" charset="0"/>
          </a:endParaRPr>
        </a:p>
        <a:p>
          <a:pPr algn="l"/>
          <a:r>
            <a:rPr lang="sr-Cyrl-RS" sz="1400" dirty="0">
              <a:latin typeface="Times New Roman" pitchFamily="18" charset="0"/>
              <a:cs typeface="Times New Roman" pitchFamily="18" charset="0"/>
            </a:rPr>
            <a:t>Закон о локалној </a:t>
          </a:r>
          <a:r>
            <a:rPr lang="sr-Cyrl-RS" sz="1400" dirty="0" smtClean="0">
              <a:latin typeface="Times New Roman" pitchFamily="18" charset="0"/>
              <a:cs typeface="Times New Roman" pitchFamily="18" charset="0"/>
            </a:rPr>
            <a:t>самоуправи; </a:t>
          </a:r>
          <a:endParaRPr lang="sr-Latn-RS" sz="1400" dirty="0">
            <a:latin typeface="Times New Roman" pitchFamily="18" charset="0"/>
            <a:cs typeface="Times New Roman" pitchFamily="18" charset="0"/>
          </a:endParaRPr>
        </a:p>
        <a:p>
          <a:pPr algn="l"/>
          <a:r>
            <a:rPr lang="sr-Cyrl-RS" sz="1400" dirty="0">
              <a:latin typeface="Times New Roman" pitchFamily="18" charset="0"/>
              <a:cs typeface="Times New Roman" pitchFamily="18" charset="0"/>
            </a:rPr>
            <a:t>Упутство Министарства финансија за припрему одлуке о буџету за </a:t>
          </a:r>
          <a:r>
            <a:rPr lang="sr-Cyrl-RS" sz="1400" dirty="0" smtClean="0">
              <a:latin typeface="Times New Roman" pitchFamily="18" charset="0"/>
              <a:cs typeface="Times New Roman" pitchFamily="18" charset="0"/>
            </a:rPr>
            <a:t>2023. годину;</a:t>
          </a:r>
          <a:endParaRPr lang="sr-Cyrl-RS" sz="1400" dirty="0">
            <a:latin typeface="Times New Roman" pitchFamily="18" charset="0"/>
            <a:cs typeface="Times New Roman" pitchFamily="18" charset="0"/>
          </a:endParaRPr>
        </a:p>
        <a:p>
          <a:pPr algn="l"/>
          <a:r>
            <a:rPr lang="sr-Cyrl-RS" sz="1400" dirty="0">
              <a:solidFill>
                <a:schemeClr val="tx1"/>
              </a:solidFill>
              <a:latin typeface="Times New Roman" pitchFamily="18" charset="0"/>
              <a:cs typeface="Times New Roman" pitchFamily="18" charset="0"/>
            </a:rPr>
            <a:t>Сви </a:t>
          </a:r>
          <a:r>
            <a:rPr lang="sr-Cyrl-RS" sz="1400" dirty="0" smtClean="0">
              <a:solidFill>
                <a:schemeClr val="tx1"/>
              </a:solidFill>
              <a:latin typeface="Times New Roman" pitchFamily="18" charset="0"/>
              <a:cs typeface="Times New Roman" pitchFamily="18" charset="0"/>
            </a:rPr>
            <a:t>посебни </a:t>
          </a:r>
          <a:r>
            <a:rPr lang="sr-Cyrl-RS" sz="1400" dirty="0">
              <a:solidFill>
                <a:schemeClr val="tx1"/>
              </a:solidFill>
              <a:latin typeface="Times New Roman" pitchFamily="18" charset="0"/>
              <a:cs typeface="Times New Roman" pitchFamily="18" charset="0"/>
            </a:rPr>
            <a:t>прописи којима су утврђене надлежности ЈЛС</a:t>
          </a:r>
        </a:p>
      </dgm:t>
    </dgm:pt>
    <dgm:pt modelId="{F2167233-387A-4C2A-92FA-201B800AF2E5}" type="parTrans" cxnId="{2258ECB3-705E-4310-8AB9-ADAE767310BF}">
      <dgm:prSet/>
      <dgm:spPr/>
      <dgm:t>
        <a:bodyPr/>
        <a:lstStyle/>
        <a:p>
          <a:endParaRPr lang="en-US"/>
        </a:p>
      </dgm:t>
    </dgm:pt>
    <dgm:pt modelId="{C4F81D71-55D6-477B-91FF-B7E8CDA27FA4}" type="sibTrans" cxnId="{2258ECB3-705E-4310-8AB9-ADAE767310BF}">
      <dgm:prSet/>
      <dgm:spPr/>
      <dgm:t>
        <a:bodyPr/>
        <a:lstStyle/>
        <a:p>
          <a:endParaRPr lang="en-US"/>
        </a:p>
      </dgm:t>
    </dgm:pt>
    <dgm:pt modelId="{DA59984A-EA45-43D5-8622-7135015E39DC}">
      <dgm:prSet phldrT="[Text]" custT="1"/>
      <dgm:spPr/>
      <dgm:t>
        <a:bodyPr/>
        <a:lstStyle/>
        <a:p>
          <a:pPr algn="l"/>
          <a:r>
            <a:rPr lang="sr-Cyrl-RS" sz="1400" dirty="0">
              <a:latin typeface="Times New Roman" pitchFamily="18" charset="0"/>
              <a:cs typeface="Times New Roman" pitchFamily="18" charset="0"/>
            </a:rPr>
            <a:t>Стратешки документи:</a:t>
          </a:r>
        </a:p>
        <a:p>
          <a:pPr algn="l"/>
          <a:r>
            <a:rPr lang="sr-Cyrl-RS" sz="1400" dirty="0">
              <a:latin typeface="Times New Roman" pitchFamily="18" charset="0"/>
              <a:cs typeface="Times New Roman" pitchFamily="18" charset="0"/>
            </a:rPr>
            <a:t>Стратегија развоја</a:t>
          </a:r>
          <a:endParaRPr lang="sr-Latn-RS" sz="1400" dirty="0">
            <a:solidFill>
              <a:srgbClr val="FF0000"/>
            </a:solidFill>
            <a:latin typeface="Times New Roman" pitchFamily="18" charset="0"/>
            <a:cs typeface="Times New Roman" pitchFamily="18" charset="0"/>
          </a:endParaRPr>
        </a:p>
        <a:p>
          <a:pPr algn="l"/>
          <a:r>
            <a:rPr lang="sr-Cyrl-RS" sz="1400" dirty="0">
              <a:latin typeface="Times New Roman" pitchFamily="18" charset="0"/>
              <a:cs typeface="Times New Roman" pitchFamily="18" charset="0"/>
            </a:rPr>
            <a:t>Акциони планови за поједине области</a:t>
          </a:r>
          <a:endParaRPr lang="en-US" sz="1400" dirty="0">
            <a:latin typeface="Times New Roman" pitchFamily="18" charset="0"/>
            <a:cs typeface="Times New Roman" pitchFamily="18" charset="0"/>
          </a:endParaRPr>
        </a:p>
      </dgm:t>
    </dgm:pt>
    <dgm:pt modelId="{346E9DC4-0947-473F-AED9-9AECED92978F}" type="parTrans" cxnId="{5CB019DC-D02B-4F72-8799-DCEC8949294E}">
      <dgm:prSet/>
      <dgm:spPr/>
      <dgm:t>
        <a:bodyPr/>
        <a:lstStyle/>
        <a:p>
          <a:endParaRPr lang="en-US"/>
        </a:p>
      </dgm:t>
    </dgm:pt>
    <dgm:pt modelId="{518CC24E-4035-4B8A-A82C-EA8D78A041FF}" type="sibTrans" cxnId="{5CB019DC-D02B-4F72-8799-DCEC8949294E}">
      <dgm:prSet/>
      <dgm:spPr/>
      <dgm:t>
        <a:bodyPr/>
        <a:lstStyle/>
        <a:p>
          <a:endParaRPr lang="en-US"/>
        </a:p>
      </dgm:t>
    </dgm:pt>
    <dgm:pt modelId="{12F72430-90C8-46E7-9363-A8933111BAFD}">
      <dgm:prSet phldrT="[Text]" custT="1"/>
      <dgm:spPr/>
      <dgm:t>
        <a:bodyPr/>
        <a:lstStyle/>
        <a:p>
          <a:pPr algn="l"/>
          <a:r>
            <a:rPr lang="sr-Cyrl-RS" sz="1400" dirty="0">
              <a:latin typeface="Times New Roman" pitchFamily="18" charset="0"/>
              <a:cs typeface="Times New Roman" pitchFamily="18" charset="0"/>
            </a:rPr>
            <a:t>Потребе буџетских корисника</a:t>
          </a:r>
          <a:endParaRPr lang="en-US" sz="1400" dirty="0">
            <a:latin typeface="Times New Roman" pitchFamily="18" charset="0"/>
            <a:cs typeface="Times New Roman" pitchFamily="18" charset="0"/>
          </a:endParaRPr>
        </a:p>
      </dgm:t>
    </dgm:pt>
    <dgm:pt modelId="{9324F21A-CF22-404B-991C-F0FAD04F1E1A}" type="parTrans" cxnId="{4EE02A3D-8F83-4292-A026-1515ED03FF36}">
      <dgm:prSet/>
      <dgm:spPr/>
      <dgm:t>
        <a:bodyPr/>
        <a:lstStyle/>
        <a:p>
          <a:endParaRPr lang="en-US"/>
        </a:p>
      </dgm:t>
    </dgm:pt>
    <dgm:pt modelId="{DF00040C-AB67-4D43-B520-7E02E511DCB9}" type="sibTrans" cxnId="{4EE02A3D-8F83-4292-A026-1515ED03FF36}">
      <dgm:prSet/>
      <dgm:spPr/>
      <dgm:t>
        <a:bodyPr/>
        <a:lstStyle/>
        <a:p>
          <a:endParaRPr lang="en-US"/>
        </a:p>
      </dgm:t>
    </dgm:pt>
    <dgm:pt modelId="{CACC7C31-0A19-4B77-8109-9AAB9EC25D20}">
      <dgm:prSet phldrT="[Text]" custT="1"/>
      <dgm:spPr/>
      <dgm:t>
        <a:bodyPr/>
        <a:lstStyle/>
        <a:p>
          <a:pPr algn="l"/>
          <a:r>
            <a:rPr lang="sr-Cyrl-RS" sz="1400" dirty="0">
              <a:latin typeface="Times New Roman" pitchFamily="18" charset="0"/>
              <a:cs typeface="Times New Roman" pitchFamily="18" charset="0"/>
            </a:rPr>
            <a:t>Започети пројекти из ранијих година</a:t>
          </a:r>
          <a:endParaRPr lang="en-US" sz="1400" dirty="0">
            <a:latin typeface="Times New Roman" pitchFamily="18" charset="0"/>
            <a:cs typeface="Times New Roman" pitchFamily="18" charset="0"/>
          </a:endParaRPr>
        </a:p>
      </dgm:t>
    </dgm:pt>
    <dgm:pt modelId="{F68F9F1A-A0AC-4627-BB76-A21CB9C16ACA}" type="parTrans" cxnId="{C3F3E9EA-BE7C-42FA-A974-B6909D195A40}">
      <dgm:prSet/>
      <dgm:spPr/>
      <dgm:t>
        <a:bodyPr/>
        <a:lstStyle/>
        <a:p>
          <a:endParaRPr lang="en-US"/>
        </a:p>
      </dgm:t>
    </dgm:pt>
    <dgm:pt modelId="{D22C3584-0D16-4A12-B343-F9C335256014}" type="sibTrans" cxnId="{C3F3E9EA-BE7C-42FA-A974-B6909D195A40}">
      <dgm:prSet/>
      <dgm:spPr/>
      <dgm:t>
        <a:bodyPr/>
        <a:lstStyle/>
        <a:p>
          <a:endParaRPr lang="en-US"/>
        </a:p>
      </dgm:t>
    </dgm:pt>
    <dgm:pt modelId="{24C9F698-7D4E-4709-8117-FB7CF1BB6ECA}">
      <dgm:prSet phldrT="[Text]" custT="1"/>
      <dgm:spPr/>
      <dgm:t>
        <a:bodyPr/>
        <a:lstStyle/>
        <a:p>
          <a:pPr algn="l"/>
          <a:r>
            <a:rPr lang="sr-Cyrl-RS" sz="1400" dirty="0">
              <a:latin typeface="Times New Roman" pitchFamily="18" charset="0"/>
              <a:cs typeface="Times New Roman" pitchFamily="18" charset="0"/>
            </a:rPr>
            <a:t>Остварење прошлогодишњег буџета</a:t>
          </a:r>
          <a:endParaRPr lang="en-US" sz="1400" dirty="0">
            <a:latin typeface="Times New Roman" pitchFamily="18" charset="0"/>
            <a:cs typeface="Times New Roman" pitchFamily="18" charset="0"/>
          </a:endParaRPr>
        </a:p>
      </dgm:t>
    </dgm:pt>
    <dgm:pt modelId="{B764CED6-B38C-4590-855F-1F4460EB1A27}" type="parTrans" cxnId="{04C92B63-107A-49B7-9300-E9098DE5DF6A}">
      <dgm:prSet/>
      <dgm:spPr/>
      <dgm:t>
        <a:bodyPr/>
        <a:lstStyle/>
        <a:p>
          <a:endParaRPr lang="en-US"/>
        </a:p>
      </dgm:t>
    </dgm:pt>
    <dgm:pt modelId="{F823D820-3815-46B0-8D53-E3C09C351FFB}" type="sibTrans" cxnId="{04C92B63-107A-49B7-9300-E9098DE5DF6A}">
      <dgm:prSet/>
      <dgm:spPr/>
      <dgm:t>
        <a:bodyPr/>
        <a:lstStyle/>
        <a:p>
          <a:endParaRPr lang="en-US"/>
        </a:p>
      </dgm:t>
    </dgm:pt>
    <dgm:pt modelId="{25DAE38A-FD8C-46C3-B34D-A50FB369E7DF}" type="pres">
      <dgm:prSet presAssocID="{0E2CB039-CC31-48A4-8156-6B36281AE8EC}" presName="Name0" presStyleCnt="0">
        <dgm:presLayoutVars>
          <dgm:chPref val="1"/>
          <dgm:dir/>
          <dgm:animOne val="branch"/>
          <dgm:animLvl val="lvl"/>
          <dgm:resizeHandles val="exact"/>
        </dgm:presLayoutVars>
      </dgm:prSet>
      <dgm:spPr/>
      <dgm:t>
        <a:bodyPr/>
        <a:lstStyle/>
        <a:p>
          <a:endParaRPr lang="sr-Latn-RS"/>
        </a:p>
      </dgm:t>
    </dgm:pt>
    <dgm:pt modelId="{CB26C9DD-3124-450D-81B6-4B010B30C520}" type="pres">
      <dgm:prSet presAssocID="{00360BBF-6709-42DA-A6DE-B8193ABE792F}" presName="root1" presStyleCnt="0"/>
      <dgm:spPr/>
    </dgm:pt>
    <dgm:pt modelId="{D1C52863-34A6-4E04-9740-6E0567681A8F}" type="pres">
      <dgm:prSet presAssocID="{00360BBF-6709-42DA-A6DE-B8193ABE792F}" presName="LevelOneTextNode" presStyleLbl="node0" presStyleIdx="0" presStyleCnt="1" custScaleX="183914" custScaleY="90176">
        <dgm:presLayoutVars>
          <dgm:chPref val="3"/>
        </dgm:presLayoutVars>
      </dgm:prSet>
      <dgm:spPr/>
      <dgm:t>
        <a:bodyPr/>
        <a:lstStyle/>
        <a:p>
          <a:endParaRPr lang="sr-Latn-RS"/>
        </a:p>
      </dgm:t>
    </dgm:pt>
    <dgm:pt modelId="{CFBE3A7D-7CD3-413D-AA64-9100FA79E8D0}" type="pres">
      <dgm:prSet presAssocID="{00360BBF-6709-42DA-A6DE-B8193ABE792F}" presName="level2hierChild" presStyleCnt="0"/>
      <dgm:spPr/>
    </dgm:pt>
    <dgm:pt modelId="{25CF5DCC-0AE9-4D09-ABC1-8BE4D97FDFCB}" type="pres">
      <dgm:prSet presAssocID="{F2167233-387A-4C2A-92FA-201B800AF2E5}" presName="conn2-1" presStyleLbl="parChTrans1D2" presStyleIdx="0" presStyleCnt="5"/>
      <dgm:spPr/>
      <dgm:t>
        <a:bodyPr/>
        <a:lstStyle/>
        <a:p>
          <a:endParaRPr lang="sr-Latn-RS"/>
        </a:p>
      </dgm:t>
    </dgm:pt>
    <dgm:pt modelId="{61AA8207-A6A4-4905-9FD1-93C90724B340}" type="pres">
      <dgm:prSet presAssocID="{F2167233-387A-4C2A-92FA-201B800AF2E5}" presName="connTx" presStyleLbl="parChTrans1D2" presStyleIdx="0" presStyleCnt="5"/>
      <dgm:spPr/>
      <dgm:t>
        <a:bodyPr/>
        <a:lstStyle/>
        <a:p>
          <a:endParaRPr lang="sr-Latn-RS"/>
        </a:p>
      </dgm:t>
    </dgm:pt>
    <dgm:pt modelId="{E4E2AF43-D45C-43E2-8E5A-8B4F8328AA50}" type="pres">
      <dgm:prSet presAssocID="{0150A799-C83B-499D-BB9F-10C758CEFD9B}" presName="root2" presStyleCnt="0"/>
      <dgm:spPr/>
    </dgm:pt>
    <dgm:pt modelId="{AD67EDBF-32B4-495C-A262-4812FBE80932}" type="pres">
      <dgm:prSet presAssocID="{0150A799-C83B-499D-BB9F-10C758CEFD9B}" presName="LevelTwoTextNode" presStyleLbl="node2" presStyleIdx="0" presStyleCnt="5" custScaleX="189790" custScaleY="230123" custLinFactNeighborX="924" custLinFactNeighborY="6005">
        <dgm:presLayoutVars>
          <dgm:chPref val="3"/>
        </dgm:presLayoutVars>
      </dgm:prSet>
      <dgm:spPr/>
      <dgm:t>
        <a:bodyPr/>
        <a:lstStyle/>
        <a:p>
          <a:endParaRPr lang="sr-Latn-RS"/>
        </a:p>
      </dgm:t>
    </dgm:pt>
    <dgm:pt modelId="{BD88E36A-E711-4840-AED6-01651340FCD0}" type="pres">
      <dgm:prSet presAssocID="{0150A799-C83B-499D-BB9F-10C758CEFD9B}" presName="level3hierChild" presStyleCnt="0"/>
      <dgm:spPr/>
    </dgm:pt>
    <dgm:pt modelId="{F1903401-CDA9-4777-A04C-F19A89F110A0}" type="pres">
      <dgm:prSet presAssocID="{346E9DC4-0947-473F-AED9-9AECED92978F}" presName="conn2-1" presStyleLbl="parChTrans1D2" presStyleIdx="1" presStyleCnt="5"/>
      <dgm:spPr/>
      <dgm:t>
        <a:bodyPr/>
        <a:lstStyle/>
        <a:p>
          <a:endParaRPr lang="sr-Latn-RS"/>
        </a:p>
      </dgm:t>
    </dgm:pt>
    <dgm:pt modelId="{D23E054D-0742-441B-9D09-9EB576968A6E}" type="pres">
      <dgm:prSet presAssocID="{346E9DC4-0947-473F-AED9-9AECED92978F}" presName="connTx" presStyleLbl="parChTrans1D2" presStyleIdx="1" presStyleCnt="5"/>
      <dgm:spPr/>
      <dgm:t>
        <a:bodyPr/>
        <a:lstStyle/>
        <a:p>
          <a:endParaRPr lang="sr-Latn-RS"/>
        </a:p>
      </dgm:t>
    </dgm:pt>
    <dgm:pt modelId="{145ADC9F-A830-493F-9981-28A949B5D57E}" type="pres">
      <dgm:prSet presAssocID="{DA59984A-EA45-43D5-8622-7135015E39DC}" presName="root2" presStyleCnt="0"/>
      <dgm:spPr/>
    </dgm:pt>
    <dgm:pt modelId="{A288E7CD-845A-4B30-8D9E-0FCFF4059FF8}" type="pres">
      <dgm:prSet presAssocID="{DA59984A-EA45-43D5-8622-7135015E39DC}" presName="LevelTwoTextNode" presStyleLbl="node2" presStyleIdx="1" presStyleCnt="5" custScaleX="188329" custScaleY="95383">
        <dgm:presLayoutVars>
          <dgm:chPref val="3"/>
        </dgm:presLayoutVars>
      </dgm:prSet>
      <dgm:spPr/>
      <dgm:t>
        <a:bodyPr/>
        <a:lstStyle/>
        <a:p>
          <a:endParaRPr lang="sr-Latn-RS"/>
        </a:p>
      </dgm:t>
    </dgm:pt>
    <dgm:pt modelId="{8AF56EA1-EF0C-41F7-A64B-4E0DC746E609}" type="pres">
      <dgm:prSet presAssocID="{DA59984A-EA45-43D5-8622-7135015E39DC}" presName="level3hierChild" presStyleCnt="0"/>
      <dgm:spPr/>
    </dgm:pt>
    <dgm:pt modelId="{531482B3-13DA-4E77-8EF9-7A508768A321}" type="pres">
      <dgm:prSet presAssocID="{9324F21A-CF22-404B-991C-F0FAD04F1E1A}" presName="conn2-1" presStyleLbl="parChTrans1D2" presStyleIdx="2" presStyleCnt="5"/>
      <dgm:spPr/>
      <dgm:t>
        <a:bodyPr/>
        <a:lstStyle/>
        <a:p>
          <a:endParaRPr lang="sr-Latn-RS"/>
        </a:p>
      </dgm:t>
    </dgm:pt>
    <dgm:pt modelId="{92BF821D-14E3-40BB-B3C5-212A94A9CA22}" type="pres">
      <dgm:prSet presAssocID="{9324F21A-CF22-404B-991C-F0FAD04F1E1A}" presName="connTx" presStyleLbl="parChTrans1D2" presStyleIdx="2" presStyleCnt="5"/>
      <dgm:spPr/>
      <dgm:t>
        <a:bodyPr/>
        <a:lstStyle/>
        <a:p>
          <a:endParaRPr lang="sr-Latn-RS"/>
        </a:p>
      </dgm:t>
    </dgm:pt>
    <dgm:pt modelId="{CB322892-7746-46FA-9A5A-A13AAAB16AEB}" type="pres">
      <dgm:prSet presAssocID="{12F72430-90C8-46E7-9363-A8933111BAFD}" presName="root2" presStyleCnt="0"/>
      <dgm:spPr/>
    </dgm:pt>
    <dgm:pt modelId="{573F9BF2-AC82-43FC-A361-118085DB3D65}" type="pres">
      <dgm:prSet presAssocID="{12F72430-90C8-46E7-9363-A8933111BAFD}" presName="LevelTwoTextNode" presStyleLbl="node2" presStyleIdx="2" presStyleCnt="5" custScaleX="188642" custScaleY="48152" custLinFactNeighborX="1279" custLinFactNeighborY="6317">
        <dgm:presLayoutVars>
          <dgm:chPref val="3"/>
        </dgm:presLayoutVars>
      </dgm:prSet>
      <dgm:spPr/>
      <dgm:t>
        <a:bodyPr/>
        <a:lstStyle/>
        <a:p>
          <a:endParaRPr lang="sr-Latn-RS"/>
        </a:p>
      </dgm:t>
    </dgm:pt>
    <dgm:pt modelId="{83F1B72F-BD92-4E4B-8B73-2DBC7440818F}" type="pres">
      <dgm:prSet presAssocID="{12F72430-90C8-46E7-9363-A8933111BAFD}" presName="level3hierChild" presStyleCnt="0"/>
      <dgm:spPr/>
    </dgm:pt>
    <dgm:pt modelId="{EE8B77DA-77C5-46AD-80A2-BD307CFE9F0A}" type="pres">
      <dgm:prSet presAssocID="{F68F9F1A-A0AC-4627-BB76-A21CB9C16ACA}" presName="conn2-1" presStyleLbl="parChTrans1D2" presStyleIdx="3" presStyleCnt="5"/>
      <dgm:spPr/>
      <dgm:t>
        <a:bodyPr/>
        <a:lstStyle/>
        <a:p>
          <a:endParaRPr lang="sr-Latn-RS"/>
        </a:p>
      </dgm:t>
    </dgm:pt>
    <dgm:pt modelId="{7E8E6685-0078-4B86-BC52-3A0FBAF76686}" type="pres">
      <dgm:prSet presAssocID="{F68F9F1A-A0AC-4627-BB76-A21CB9C16ACA}" presName="connTx" presStyleLbl="parChTrans1D2" presStyleIdx="3" presStyleCnt="5"/>
      <dgm:spPr/>
      <dgm:t>
        <a:bodyPr/>
        <a:lstStyle/>
        <a:p>
          <a:endParaRPr lang="sr-Latn-RS"/>
        </a:p>
      </dgm:t>
    </dgm:pt>
    <dgm:pt modelId="{4C9B0C12-D40F-4085-B321-C72DDFDB9D14}" type="pres">
      <dgm:prSet presAssocID="{CACC7C31-0A19-4B77-8109-9AAB9EC25D20}" presName="root2" presStyleCnt="0"/>
      <dgm:spPr/>
    </dgm:pt>
    <dgm:pt modelId="{B2DE3A8A-BA09-499F-9C72-0630724E4538}" type="pres">
      <dgm:prSet presAssocID="{CACC7C31-0A19-4B77-8109-9AAB9EC25D20}" presName="LevelTwoTextNode" presStyleLbl="node2" presStyleIdx="3" presStyleCnt="5" custScaleX="188676" custScaleY="48056">
        <dgm:presLayoutVars>
          <dgm:chPref val="3"/>
        </dgm:presLayoutVars>
      </dgm:prSet>
      <dgm:spPr/>
      <dgm:t>
        <a:bodyPr/>
        <a:lstStyle/>
        <a:p>
          <a:endParaRPr lang="sr-Latn-RS"/>
        </a:p>
      </dgm:t>
    </dgm:pt>
    <dgm:pt modelId="{225055FE-8B42-4143-ADD3-8E6B554691DD}" type="pres">
      <dgm:prSet presAssocID="{CACC7C31-0A19-4B77-8109-9AAB9EC25D20}" presName="level3hierChild" presStyleCnt="0"/>
      <dgm:spPr/>
    </dgm:pt>
    <dgm:pt modelId="{69201674-1235-4FA7-9CBC-B675F6713E38}" type="pres">
      <dgm:prSet presAssocID="{B764CED6-B38C-4590-855F-1F4460EB1A27}" presName="conn2-1" presStyleLbl="parChTrans1D2" presStyleIdx="4" presStyleCnt="5"/>
      <dgm:spPr/>
      <dgm:t>
        <a:bodyPr/>
        <a:lstStyle/>
        <a:p>
          <a:endParaRPr lang="sr-Latn-RS"/>
        </a:p>
      </dgm:t>
    </dgm:pt>
    <dgm:pt modelId="{EE9BE54A-48D2-43A6-AD4C-394C0EDDA292}" type="pres">
      <dgm:prSet presAssocID="{B764CED6-B38C-4590-855F-1F4460EB1A27}" presName="connTx" presStyleLbl="parChTrans1D2" presStyleIdx="4" presStyleCnt="5"/>
      <dgm:spPr/>
      <dgm:t>
        <a:bodyPr/>
        <a:lstStyle/>
        <a:p>
          <a:endParaRPr lang="sr-Latn-RS"/>
        </a:p>
      </dgm:t>
    </dgm:pt>
    <dgm:pt modelId="{991F253B-0E4F-40EA-A604-E0113D6B712C}" type="pres">
      <dgm:prSet presAssocID="{24C9F698-7D4E-4709-8117-FB7CF1BB6ECA}" presName="root2" presStyleCnt="0"/>
      <dgm:spPr/>
    </dgm:pt>
    <dgm:pt modelId="{94F14A6F-3CD0-4A17-88D3-6F4D0EB2D4E6}" type="pres">
      <dgm:prSet presAssocID="{24C9F698-7D4E-4709-8117-FB7CF1BB6ECA}" presName="LevelTwoTextNode" presStyleLbl="node2" presStyleIdx="4" presStyleCnt="5" custScaleX="189623" custScaleY="49763" custLinFactNeighborX="1279" custLinFactNeighborY="-5067">
        <dgm:presLayoutVars>
          <dgm:chPref val="3"/>
        </dgm:presLayoutVars>
      </dgm:prSet>
      <dgm:spPr/>
      <dgm:t>
        <a:bodyPr/>
        <a:lstStyle/>
        <a:p>
          <a:endParaRPr lang="sr-Latn-RS"/>
        </a:p>
      </dgm:t>
    </dgm:pt>
    <dgm:pt modelId="{29A4DBB5-5792-469E-B23C-2F896481FC4D}" type="pres">
      <dgm:prSet presAssocID="{24C9F698-7D4E-4709-8117-FB7CF1BB6ECA}" presName="level3hierChild" presStyleCnt="0"/>
      <dgm:spPr/>
    </dgm:pt>
  </dgm:ptLst>
  <dgm:cxnLst>
    <dgm:cxn modelId="{5CB019DC-D02B-4F72-8799-DCEC8949294E}" srcId="{00360BBF-6709-42DA-A6DE-B8193ABE792F}" destId="{DA59984A-EA45-43D5-8622-7135015E39DC}" srcOrd="1" destOrd="0" parTransId="{346E9DC4-0947-473F-AED9-9AECED92978F}" sibTransId="{518CC24E-4035-4B8A-A82C-EA8D78A041FF}"/>
    <dgm:cxn modelId="{576C8ACB-F866-4817-A9DB-50D6A32736E8}" type="presOf" srcId="{F68F9F1A-A0AC-4627-BB76-A21CB9C16ACA}" destId="{7E8E6685-0078-4B86-BC52-3A0FBAF76686}" srcOrd="1" destOrd="0" presId="urn:microsoft.com/office/officeart/2008/layout/HorizontalMultiLevelHierarchy"/>
    <dgm:cxn modelId="{C3F3E9EA-BE7C-42FA-A974-B6909D195A40}" srcId="{00360BBF-6709-42DA-A6DE-B8193ABE792F}" destId="{CACC7C31-0A19-4B77-8109-9AAB9EC25D20}" srcOrd="3" destOrd="0" parTransId="{F68F9F1A-A0AC-4627-BB76-A21CB9C16ACA}" sibTransId="{D22C3584-0D16-4A12-B343-F9C335256014}"/>
    <dgm:cxn modelId="{40388A68-B94C-4A35-8C64-05C5C0A60913}" type="presOf" srcId="{F2167233-387A-4C2A-92FA-201B800AF2E5}" destId="{61AA8207-A6A4-4905-9FD1-93C90724B340}" srcOrd="1" destOrd="0" presId="urn:microsoft.com/office/officeart/2008/layout/HorizontalMultiLevelHierarchy"/>
    <dgm:cxn modelId="{01BF0D4B-39BD-418F-9FD8-FA1BCFA1191B}" type="presOf" srcId="{0150A799-C83B-499D-BB9F-10C758CEFD9B}" destId="{AD67EDBF-32B4-495C-A262-4812FBE80932}" srcOrd="0" destOrd="0" presId="urn:microsoft.com/office/officeart/2008/layout/HorizontalMultiLevelHierarchy"/>
    <dgm:cxn modelId="{4EE02A3D-8F83-4292-A026-1515ED03FF36}" srcId="{00360BBF-6709-42DA-A6DE-B8193ABE792F}" destId="{12F72430-90C8-46E7-9363-A8933111BAFD}" srcOrd="2" destOrd="0" parTransId="{9324F21A-CF22-404B-991C-F0FAD04F1E1A}" sibTransId="{DF00040C-AB67-4D43-B520-7E02E511DCB9}"/>
    <dgm:cxn modelId="{34283C31-8592-4422-A1A3-73AB4C9D03AC}" type="presOf" srcId="{346E9DC4-0947-473F-AED9-9AECED92978F}" destId="{F1903401-CDA9-4777-A04C-F19A89F110A0}" srcOrd="0" destOrd="0" presId="urn:microsoft.com/office/officeart/2008/layout/HorizontalMultiLevelHierarchy"/>
    <dgm:cxn modelId="{E2BD27D4-DAC4-4519-8D15-C28EE4B2AB17}" type="presOf" srcId="{CACC7C31-0A19-4B77-8109-9AAB9EC25D20}" destId="{B2DE3A8A-BA09-499F-9C72-0630724E4538}" srcOrd="0" destOrd="0" presId="urn:microsoft.com/office/officeart/2008/layout/HorizontalMultiLevelHierarchy"/>
    <dgm:cxn modelId="{5F3E36FB-962E-4D75-AA46-DDFDEC90684F}" type="presOf" srcId="{9324F21A-CF22-404B-991C-F0FAD04F1E1A}" destId="{531482B3-13DA-4E77-8EF9-7A508768A321}" srcOrd="0" destOrd="0" presId="urn:microsoft.com/office/officeart/2008/layout/HorizontalMultiLevelHierarchy"/>
    <dgm:cxn modelId="{9435DEE7-B833-45BD-8BAB-C370E3ADA3A3}" type="presOf" srcId="{F2167233-387A-4C2A-92FA-201B800AF2E5}" destId="{25CF5DCC-0AE9-4D09-ABC1-8BE4D97FDFCB}" srcOrd="0" destOrd="0" presId="urn:microsoft.com/office/officeart/2008/layout/HorizontalMultiLevelHierarchy"/>
    <dgm:cxn modelId="{04C92B63-107A-49B7-9300-E9098DE5DF6A}" srcId="{00360BBF-6709-42DA-A6DE-B8193ABE792F}" destId="{24C9F698-7D4E-4709-8117-FB7CF1BB6ECA}" srcOrd="4" destOrd="0" parTransId="{B764CED6-B38C-4590-855F-1F4460EB1A27}" sibTransId="{F823D820-3815-46B0-8D53-E3C09C351FFB}"/>
    <dgm:cxn modelId="{296FDAD7-32B9-4AA6-AB43-27535B1CEDA1}" type="presOf" srcId="{B764CED6-B38C-4590-855F-1F4460EB1A27}" destId="{EE9BE54A-48D2-43A6-AD4C-394C0EDDA292}" srcOrd="1" destOrd="0" presId="urn:microsoft.com/office/officeart/2008/layout/HorizontalMultiLevelHierarchy"/>
    <dgm:cxn modelId="{54DF95BD-B55C-478B-B176-94F45C467DEA}" type="presOf" srcId="{24C9F698-7D4E-4709-8117-FB7CF1BB6ECA}" destId="{94F14A6F-3CD0-4A17-88D3-6F4D0EB2D4E6}" srcOrd="0" destOrd="0" presId="urn:microsoft.com/office/officeart/2008/layout/HorizontalMultiLevelHierarchy"/>
    <dgm:cxn modelId="{200F0BB4-194A-4F9E-8035-F09C349D5691}" type="presOf" srcId="{346E9DC4-0947-473F-AED9-9AECED92978F}" destId="{D23E054D-0742-441B-9D09-9EB576968A6E}" srcOrd="1" destOrd="0" presId="urn:microsoft.com/office/officeart/2008/layout/HorizontalMultiLevelHierarchy"/>
    <dgm:cxn modelId="{2C85DAA3-D0FC-43CA-9B0A-F73BC8EBF88D}" type="presOf" srcId="{9324F21A-CF22-404B-991C-F0FAD04F1E1A}" destId="{92BF821D-14E3-40BB-B3C5-212A94A9CA22}" srcOrd="1" destOrd="0" presId="urn:microsoft.com/office/officeart/2008/layout/HorizontalMultiLevelHierarchy"/>
    <dgm:cxn modelId="{95AB8CFE-8FB4-44AD-859A-6210B1783C5C}" type="presOf" srcId="{0E2CB039-CC31-48A4-8156-6B36281AE8EC}" destId="{25DAE38A-FD8C-46C3-B34D-A50FB369E7DF}" srcOrd="0" destOrd="0" presId="urn:microsoft.com/office/officeart/2008/layout/HorizontalMultiLevelHierarchy"/>
    <dgm:cxn modelId="{D638D777-8D10-48F2-B9D8-6C3134F26FF3}" type="presOf" srcId="{00360BBF-6709-42DA-A6DE-B8193ABE792F}" destId="{D1C52863-34A6-4E04-9740-6E0567681A8F}" srcOrd="0" destOrd="0" presId="urn:microsoft.com/office/officeart/2008/layout/HorizontalMultiLevelHierarchy"/>
    <dgm:cxn modelId="{CFDBCFE1-4797-458E-A0CF-256D1699DCBD}" srcId="{0E2CB039-CC31-48A4-8156-6B36281AE8EC}" destId="{00360BBF-6709-42DA-A6DE-B8193ABE792F}" srcOrd="0" destOrd="0" parTransId="{F529A454-219A-454C-B138-14C3B361B39F}" sibTransId="{B5AC9C0B-1D20-4957-A866-89ED18231A73}"/>
    <dgm:cxn modelId="{EBEF4ADE-627A-4970-BBED-45B55431C879}" type="presOf" srcId="{F68F9F1A-A0AC-4627-BB76-A21CB9C16ACA}" destId="{EE8B77DA-77C5-46AD-80A2-BD307CFE9F0A}" srcOrd="0" destOrd="0" presId="urn:microsoft.com/office/officeart/2008/layout/HorizontalMultiLevelHierarchy"/>
    <dgm:cxn modelId="{FB5A4DD2-91D2-40A1-813C-E41EC57616AE}" type="presOf" srcId="{B764CED6-B38C-4590-855F-1F4460EB1A27}" destId="{69201674-1235-4FA7-9CBC-B675F6713E38}" srcOrd="0" destOrd="0" presId="urn:microsoft.com/office/officeart/2008/layout/HorizontalMultiLevelHierarchy"/>
    <dgm:cxn modelId="{E5279A4E-EE6C-4FFB-B246-5E27296AFE3A}" type="presOf" srcId="{12F72430-90C8-46E7-9363-A8933111BAFD}" destId="{573F9BF2-AC82-43FC-A361-118085DB3D65}" srcOrd="0" destOrd="0" presId="urn:microsoft.com/office/officeart/2008/layout/HorizontalMultiLevelHierarchy"/>
    <dgm:cxn modelId="{2258ECB3-705E-4310-8AB9-ADAE767310BF}" srcId="{00360BBF-6709-42DA-A6DE-B8193ABE792F}" destId="{0150A799-C83B-499D-BB9F-10C758CEFD9B}" srcOrd="0" destOrd="0" parTransId="{F2167233-387A-4C2A-92FA-201B800AF2E5}" sibTransId="{C4F81D71-55D6-477B-91FF-B7E8CDA27FA4}"/>
    <dgm:cxn modelId="{C39D5786-DF54-4F2D-BB08-544A5A89AC42}" type="presOf" srcId="{DA59984A-EA45-43D5-8622-7135015E39DC}" destId="{A288E7CD-845A-4B30-8D9E-0FCFF4059FF8}" srcOrd="0" destOrd="0" presId="urn:microsoft.com/office/officeart/2008/layout/HorizontalMultiLevelHierarchy"/>
    <dgm:cxn modelId="{F43F3809-C85D-45B0-8B1F-A48A2240F7FD}" type="presParOf" srcId="{25DAE38A-FD8C-46C3-B34D-A50FB369E7DF}" destId="{CB26C9DD-3124-450D-81B6-4B010B30C520}" srcOrd="0" destOrd="0" presId="urn:microsoft.com/office/officeart/2008/layout/HorizontalMultiLevelHierarchy"/>
    <dgm:cxn modelId="{2944E46B-0331-4BCB-A798-32B203C58265}" type="presParOf" srcId="{CB26C9DD-3124-450D-81B6-4B010B30C520}" destId="{D1C52863-34A6-4E04-9740-6E0567681A8F}" srcOrd="0" destOrd="0" presId="urn:microsoft.com/office/officeart/2008/layout/HorizontalMultiLevelHierarchy"/>
    <dgm:cxn modelId="{F2729F2A-A943-4A2C-87AA-9EA209FBF982}" type="presParOf" srcId="{CB26C9DD-3124-450D-81B6-4B010B30C520}" destId="{CFBE3A7D-7CD3-413D-AA64-9100FA79E8D0}" srcOrd="1" destOrd="0" presId="urn:microsoft.com/office/officeart/2008/layout/HorizontalMultiLevelHierarchy"/>
    <dgm:cxn modelId="{BEF379DB-5DFA-4386-AFDB-5F4C6BAEF77C}" type="presParOf" srcId="{CFBE3A7D-7CD3-413D-AA64-9100FA79E8D0}" destId="{25CF5DCC-0AE9-4D09-ABC1-8BE4D97FDFCB}" srcOrd="0" destOrd="0" presId="urn:microsoft.com/office/officeart/2008/layout/HorizontalMultiLevelHierarchy"/>
    <dgm:cxn modelId="{6B6EE897-CB21-494F-A275-3F65B2330CD8}" type="presParOf" srcId="{25CF5DCC-0AE9-4D09-ABC1-8BE4D97FDFCB}" destId="{61AA8207-A6A4-4905-9FD1-93C90724B340}" srcOrd="0" destOrd="0" presId="urn:microsoft.com/office/officeart/2008/layout/HorizontalMultiLevelHierarchy"/>
    <dgm:cxn modelId="{71C16420-94D0-4C4D-8826-0C65D893AC5A}" type="presParOf" srcId="{CFBE3A7D-7CD3-413D-AA64-9100FA79E8D0}" destId="{E4E2AF43-D45C-43E2-8E5A-8B4F8328AA50}" srcOrd="1" destOrd="0" presId="urn:microsoft.com/office/officeart/2008/layout/HorizontalMultiLevelHierarchy"/>
    <dgm:cxn modelId="{BF712BFE-C950-41CA-87C5-31BDD02EDEE5}" type="presParOf" srcId="{E4E2AF43-D45C-43E2-8E5A-8B4F8328AA50}" destId="{AD67EDBF-32B4-495C-A262-4812FBE80932}" srcOrd="0" destOrd="0" presId="urn:microsoft.com/office/officeart/2008/layout/HorizontalMultiLevelHierarchy"/>
    <dgm:cxn modelId="{7147CEBD-6915-4195-841E-7CD7DE6F33E4}" type="presParOf" srcId="{E4E2AF43-D45C-43E2-8E5A-8B4F8328AA50}" destId="{BD88E36A-E711-4840-AED6-01651340FCD0}" srcOrd="1" destOrd="0" presId="urn:microsoft.com/office/officeart/2008/layout/HorizontalMultiLevelHierarchy"/>
    <dgm:cxn modelId="{0A8A22A4-4EDA-4689-B0A9-1198A9E56F06}" type="presParOf" srcId="{CFBE3A7D-7CD3-413D-AA64-9100FA79E8D0}" destId="{F1903401-CDA9-4777-A04C-F19A89F110A0}" srcOrd="2" destOrd="0" presId="urn:microsoft.com/office/officeart/2008/layout/HorizontalMultiLevelHierarchy"/>
    <dgm:cxn modelId="{933306AF-1DFB-4BB3-9D7E-EFC678BAAB07}" type="presParOf" srcId="{F1903401-CDA9-4777-A04C-F19A89F110A0}" destId="{D23E054D-0742-441B-9D09-9EB576968A6E}" srcOrd="0" destOrd="0" presId="urn:microsoft.com/office/officeart/2008/layout/HorizontalMultiLevelHierarchy"/>
    <dgm:cxn modelId="{5944B083-DBD5-40A0-A7C2-97EE7928F409}" type="presParOf" srcId="{CFBE3A7D-7CD3-413D-AA64-9100FA79E8D0}" destId="{145ADC9F-A830-493F-9981-28A949B5D57E}" srcOrd="3" destOrd="0" presId="urn:microsoft.com/office/officeart/2008/layout/HorizontalMultiLevelHierarchy"/>
    <dgm:cxn modelId="{0CA230BB-4CD5-404C-BE9F-5BC1C225C2EE}" type="presParOf" srcId="{145ADC9F-A830-493F-9981-28A949B5D57E}" destId="{A288E7CD-845A-4B30-8D9E-0FCFF4059FF8}" srcOrd="0" destOrd="0" presId="urn:microsoft.com/office/officeart/2008/layout/HorizontalMultiLevelHierarchy"/>
    <dgm:cxn modelId="{3E6A55AD-4F8D-47D7-9596-9A9228B677C8}" type="presParOf" srcId="{145ADC9F-A830-493F-9981-28A949B5D57E}" destId="{8AF56EA1-EF0C-41F7-A64B-4E0DC746E609}" srcOrd="1" destOrd="0" presId="urn:microsoft.com/office/officeart/2008/layout/HorizontalMultiLevelHierarchy"/>
    <dgm:cxn modelId="{09BC75D1-9083-4561-85C8-75AF4AA86828}" type="presParOf" srcId="{CFBE3A7D-7CD3-413D-AA64-9100FA79E8D0}" destId="{531482B3-13DA-4E77-8EF9-7A508768A321}" srcOrd="4" destOrd="0" presId="urn:microsoft.com/office/officeart/2008/layout/HorizontalMultiLevelHierarchy"/>
    <dgm:cxn modelId="{4EAC49D4-BDB5-4EB2-8578-C2E070F88431}" type="presParOf" srcId="{531482B3-13DA-4E77-8EF9-7A508768A321}" destId="{92BF821D-14E3-40BB-B3C5-212A94A9CA22}" srcOrd="0" destOrd="0" presId="urn:microsoft.com/office/officeart/2008/layout/HorizontalMultiLevelHierarchy"/>
    <dgm:cxn modelId="{D8757985-95D4-41F4-9DDE-14544475857D}" type="presParOf" srcId="{CFBE3A7D-7CD3-413D-AA64-9100FA79E8D0}" destId="{CB322892-7746-46FA-9A5A-A13AAAB16AEB}" srcOrd="5" destOrd="0" presId="urn:microsoft.com/office/officeart/2008/layout/HorizontalMultiLevelHierarchy"/>
    <dgm:cxn modelId="{73C89E73-4139-434D-87AD-ADAD0C59E908}" type="presParOf" srcId="{CB322892-7746-46FA-9A5A-A13AAAB16AEB}" destId="{573F9BF2-AC82-43FC-A361-118085DB3D65}" srcOrd="0" destOrd="0" presId="urn:microsoft.com/office/officeart/2008/layout/HorizontalMultiLevelHierarchy"/>
    <dgm:cxn modelId="{88F62846-FA46-46DD-9A34-88ED39FBC415}" type="presParOf" srcId="{CB322892-7746-46FA-9A5A-A13AAAB16AEB}" destId="{83F1B72F-BD92-4E4B-8B73-2DBC7440818F}" srcOrd="1" destOrd="0" presId="urn:microsoft.com/office/officeart/2008/layout/HorizontalMultiLevelHierarchy"/>
    <dgm:cxn modelId="{8F20CA88-25B3-4493-842E-3AFF0C66C0F8}" type="presParOf" srcId="{CFBE3A7D-7CD3-413D-AA64-9100FA79E8D0}" destId="{EE8B77DA-77C5-46AD-80A2-BD307CFE9F0A}" srcOrd="6" destOrd="0" presId="urn:microsoft.com/office/officeart/2008/layout/HorizontalMultiLevelHierarchy"/>
    <dgm:cxn modelId="{46BD5FA2-135F-4D9F-8AF7-F80EFFC323A9}" type="presParOf" srcId="{EE8B77DA-77C5-46AD-80A2-BD307CFE9F0A}" destId="{7E8E6685-0078-4B86-BC52-3A0FBAF76686}" srcOrd="0" destOrd="0" presId="urn:microsoft.com/office/officeart/2008/layout/HorizontalMultiLevelHierarchy"/>
    <dgm:cxn modelId="{46BBF2DE-5F5D-431F-8623-48417D871D57}" type="presParOf" srcId="{CFBE3A7D-7CD3-413D-AA64-9100FA79E8D0}" destId="{4C9B0C12-D40F-4085-B321-C72DDFDB9D14}" srcOrd="7" destOrd="0" presId="urn:microsoft.com/office/officeart/2008/layout/HorizontalMultiLevelHierarchy"/>
    <dgm:cxn modelId="{7CBD2BF3-D51D-4346-927D-53D4E821F69D}" type="presParOf" srcId="{4C9B0C12-D40F-4085-B321-C72DDFDB9D14}" destId="{B2DE3A8A-BA09-499F-9C72-0630724E4538}" srcOrd="0" destOrd="0" presId="urn:microsoft.com/office/officeart/2008/layout/HorizontalMultiLevelHierarchy"/>
    <dgm:cxn modelId="{39EEF601-0469-429F-A54A-4FBE9BDF5D36}" type="presParOf" srcId="{4C9B0C12-D40F-4085-B321-C72DDFDB9D14}" destId="{225055FE-8B42-4143-ADD3-8E6B554691DD}" srcOrd="1" destOrd="0" presId="urn:microsoft.com/office/officeart/2008/layout/HorizontalMultiLevelHierarchy"/>
    <dgm:cxn modelId="{144FBA39-8477-41EA-916B-954C479349CC}" type="presParOf" srcId="{CFBE3A7D-7CD3-413D-AA64-9100FA79E8D0}" destId="{69201674-1235-4FA7-9CBC-B675F6713E38}" srcOrd="8" destOrd="0" presId="urn:microsoft.com/office/officeart/2008/layout/HorizontalMultiLevelHierarchy"/>
    <dgm:cxn modelId="{92AA3B83-8E15-4435-BF74-F86C5A05BEEA}" type="presParOf" srcId="{69201674-1235-4FA7-9CBC-B675F6713E38}" destId="{EE9BE54A-48D2-43A6-AD4C-394C0EDDA292}" srcOrd="0" destOrd="0" presId="urn:microsoft.com/office/officeart/2008/layout/HorizontalMultiLevelHierarchy"/>
    <dgm:cxn modelId="{C84FC69F-3CC3-4003-801C-5D64B1129CD7}" type="presParOf" srcId="{CFBE3A7D-7CD3-413D-AA64-9100FA79E8D0}" destId="{991F253B-0E4F-40EA-A604-E0113D6B712C}" srcOrd="9" destOrd="0" presId="urn:microsoft.com/office/officeart/2008/layout/HorizontalMultiLevelHierarchy"/>
    <dgm:cxn modelId="{24ABB6DB-8CD6-4C64-8306-CBA70F65EC0F}" type="presParOf" srcId="{991F253B-0E4F-40EA-A604-E0113D6B712C}" destId="{94F14A6F-3CD0-4A17-88D3-6F4D0EB2D4E6}" srcOrd="0" destOrd="0" presId="urn:microsoft.com/office/officeart/2008/layout/HorizontalMultiLevelHierarchy"/>
    <dgm:cxn modelId="{41ACFB4D-7855-49B0-ADAF-C505E803E4F5}" type="presParOf" srcId="{991F253B-0E4F-40EA-A604-E0113D6B712C}" destId="{29A4DBB5-5792-469E-B23C-2F896481FC4D}"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8ECFAC-63B3-40F0-9E03-B31D365E432C}" type="doc">
      <dgm:prSet loTypeId="urn:microsoft.com/office/officeart/2005/8/layout/equation1" loCatId="process" qsTypeId="urn:microsoft.com/office/officeart/2005/8/quickstyle/simple1" qsCatId="simple" csTypeId="urn:microsoft.com/office/officeart/2005/8/colors/colorful4" csCatId="colorful" phldr="1"/>
      <dgm:spPr/>
      <dgm:t>
        <a:bodyPr/>
        <a:lstStyle/>
        <a:p>
          <a:endParaRPr lang="en-US"/>
        </a:p>
      </dgm:t>
    </dgm:pt>
    <dgm:pt modelId="{567740A1-931A-404E-B8A7-DCAB60009AEA}">
      <dgm:prSet phldrT="[Text]" custT="1"/>
      <dgm:spPr>
        <a:solidFill>
          <a:schemeClr val="bg1">
            <a:lumMod val="65000"/>
          </a:schemeClr>
        </a:solidFill>
      </dgm:spPr>
      <dgm:t>
        <a:bodyPr/>
        <a:lstStyle/>
        <a:p>
          <a:r>
            <a:rPr lang="sr-Cyrl-RS" sz="1000" dirty="0">
              <a:solidFill>
                <a:schemeClr val="tx1"/>
              </a:solidFill>
              <a:latin typeface="Times New Roman" pitchFamily="18" charset="0"/>
              <a:cs typeface="Times New Roman" pitchFamily="18" charset="0"/>
            </a:rPr>
            <a:t>Средства из осталих извора </a:t>
          </a:r>
          <a:r>
            <a:rPr lang="sr-Cyrl-RS" sz="1000" dirty="0" smtClean="0">
              <a:solidFill>
                <a:schemeClr val="tx1"/>
              </a:solidFill>
              <a:latin typeface="Times New Roman" pitchFamily="18" charset="0"/>
              <a:cs typeface="Times New Roman" pitchFamily="18" charset="0"/>
            </a:rPr>
            <a:t>19.590.000,00</a:t>
          </a:r>
          <a:endParaRPr lang="en-US" sz="1000" dirty="0">
            <a:solidFill>
              <a:schemeClr val="tx1"/>
            </a:solidFill>
            <a:latin typeface="Times New Roman" pitchFamily="18" charset="0"/>
            <a:cs typeface="Times New Roman" pitchFamily="18" charset="0"/>
          </a:endParaRPr>
        </a:p>
      </dgm:t>
    </dgm:pt>
    <dgm:pt modelId="{0643A071-2AC8-4124-916D-3A8BE5775A6D}" type="parTrans" cxnId="{B1A00774-0D3C-406F-9413-9997B0306F44}">
      <dgm:prSet/>
      <dgm:spPr/>
      <dgm:t>
        <a:bodyPr/>
        <a:lstStyle/>
        <a:p>
          <a:endParaRPr lang="en-US"/>
        </a:p>
      </dgm:t>
    </dgm:pt>
    <dgm:pt modelId="{097825AB-8F2B-4EF3-ABE1-7DCEF8027B99}" type="sibTrans" cxnId="{B1A00774-0D3C-406F-9413-9997B0306F44}">
      <dgm:prSet/>
      <dgm:spPr/>
      <dgm:t>
        <a:bodyPr/>
        <a:lstStyle/>
        <a:p>
          <a:endParaRPr lang="en-US">
            <a:solidFill>
              <a:srgbClr val="FF0000"/>
            </a:solidFill>
          </a:endParaRPr>
        </a:p>
      </dgm:t>
    </dgm:pt>
    <dgm:pt modelId="{1F884CF4-1E4C-423F-AE7B-0BAC3D97360D}">
      <dgm:prSet/>
      <dgm:spPr>
        <a:solidFill>
          <a:srgbClr val="FFC000"/>
        </a:solidFill>
      </dgm:spPr>
      <dgm:t>
        <a:bodyPr/>
        <a:lstStyle/>
        <a:p>
          <a:r>
            <a:rPr lang="sr-Cyrl-RS" b="0" dirty="0">
              <a:solidFill>
                <a:schemeClr val="tx1"/>
              </a:solidFill>
              <a:latin typeface="Times New Roman" pitchFamily="18" charset="0"/>
              <a:cs typeface="Times New Roman" pitchFamily="18" charset="0"/>
            </a:rPr>
            <a:t>Средства из буџета </a:t>
          </a:r>
          <a:r>
            <a:rPr lang="en-US" b="0" dirty="0" smtClean="0">
              <a:solidFill>
                <a:schemeClr val="tx1"/>
              </a:solidFill>
              <a:latin typeface="Times New Roman" pitchFamily="18" charset="0"/>
              <a:cs typeface="Times New Roman" pitchFamily="18" charset="0"/>
            </a:rPr>
            <a:t>o</a:t>
          </a:r>
          <a:r>
            <a:rPr lang="sr-Cyrl-RS" b="0" dirty="0" smtClean="0">
              <a:solidFill>
                <a:schemeClr val="tx1"/>
              </a:solidFill>
              <a:latin typeface="Times New Roman" pitchFamily="18" charset="0"/>
              <a:cs typeface="Times New Roman" pitchFamily="18" charset="0"/>
            </a:rPr>
            <a:t>пштине</a:t>
          </a:r>
        </a:p>
        <a:p>
          <a:r>
            <a:rPr lang="sr-Cyrl-RS" dirty="0" smtClean="0">
              <a:solidFill>
                <a:schemeClr val="tx1"/>
              </a:solidFill>
              <a:latin typeface="Times New Roman" pitchFamily="18" charset="0"/>
              <a:cs typeface="Times New Roman" pitchFamily="18" charset="0"/>
            </a:rPr>
            <a:t>1.160.000.000,00</a:t>
          </a:r>
          <a:endParaRPr lang="en-US" dirty="0">
            <a:solidFill>
              <a:schemeClr val="tx1"/>
            </a:solidFill>
            <a:latin typeface="Times New Roman" pitchFamily="18" charset="0"/>
            <a:cs typeface="Times New Roman" pitchFamily="18" charset="0"/>
          </a:endParaRPr>
        </a:p>
      </dgm:t>
    </dgm:pt>
    <dgm:pt modelId="{B54F7004-6983-4114-82DE-5ADF4FEF4D02}" type="parTrans" cxnId="{70C4B168-53EF-4508-8C4E-A3F87A5F97DE}">
      <dgm:prSet/>
      <dgm:spPr/>
      <dgm:t>
        <a:bodyPr/>
        <a:lstStyle/>
        <a:p>
          <a:endParaRPr lang="en-US"/>
        </a:p>
      </dgm:t>
    </dgm:pt>
    <dgm:pt modelId="{1B723845-E0D1-4671-AE0F-32E0821595D7}" type="sibTrans" cxnId="{70C4B168-53EF-4508-8C4E-A3F87A5F97DE}">
      <dgm:prSet/>
      <dgm:spPr/>
      <dgm:t>
        <a:bodyPr/>
        <a:lstStyle/>
        <a:p>
          <a:endParaRPr lang="en-US">
            <a:solidFill>
              <a:srgbClr val="FF0000"/>
            </a:solidFill>
          </a:endParaRPr>
        </a:p>
      </dgm:t>
    </dgm:pt>
    <dgm:pt modelId="{258C614E-C25D-47E8-BC69-ECC42BFEC5CC}">
      <dgm:prSet/>
      <dgm:spPr>
        <a:solidFill>
          <a:schemeClr val="tx2">
            <a:lumMod val="60000"/>
            <a:lumOff val="40000"/>
          </a:schemeClr>
        </a:solidFill>
      </dgm:spPr>
      <dgm:t>
        <a:bodyPr/>
        <a:lstStyle/>
        <a:p>
          <a:r>
            <a:rPr lang="sr-Cyrl-RS" dirty="0">
              <a:solidFill>
                <a:schemeClr val="tx1"/>
              </a:solidFill>
              <a:latin typeface="Times New Roman" pitchFamily="18" charset="0"/>
              <a:cs typeface="Times New Roman" pitchFamily="18" charset="0"/>
            </a:rPr>
            <a:t>Пренета средства из ранијих година </a:t>
          </a:r>
          <a:r>
            <a:rPr lang="sr-Cyrl-RS" dirty="0" smtClean="0">
              <a:solidFill>
                <a:schemeClr val="tx1"/>
              </a:solidFill>
              <a:latin typeface="Times New Roman" pitchFamily="18" charset="0"/>
              <a:cs typeface="Times New Roman" pitchFamily="18" charset="0"/>
            </a:rPr>
            <a:t>363.424.878,00</a:t>
          </a:r>
          <a:endParaRPr lang="en-US" dirty="0">
            <a:solidFill>
              <a:schemeClr val="tx1"/>
            </a:solidFill>
            <a:latin typeface="Times New Roman" pitchFamily="18" charset="0"/>
            <a:cs typeface="Times New Roman" pitchFamily="18" charset="0"/>
          </a:endParaRPr>
        </a:p>
      </dgm:t>
    </dgm:pt>
    <dgm:pt modelId="{0EE00226-4F18-428E-857D-BB8AB5FED661}" type="parTrans" cxnId="{9FE065B6-BAF0-45E0-96C4-FBC1763BA102}">
      <dgm:prSet/>
      <dgm:spPr/>
      <dgm:t>
        <a:bodyPr/>
        <a:lstStyle/>
        <a:p>
          <a:endParaRPr lang="en-US"/>
        </a:p>
      </dgm:t>
    </dgm:pt>
    <dgm:pt modelId="{44AA7FFE-EC5D-4B4A-A884-0D1E57526835}" type="sibTrans" cxnId="{9FE065B6-BAF0-45E0-96C4-FBC1763BA102}">
      <dgm:prSet/>
      <dgm:spPr/>
      <dgm:t>
        <a:bodyPr/>
        <a:lstStyle/>
        <a:p>
          <a:endParaRPr lang="en-US">
            <a:solidFill>
              <a:srgbClr val="FF0000"/>
            </a:solidFill>
          </a:endParaRPr>
        </a:p>
      </dgm:t>
    </dgm:pt>
    <dgm:pt modelId="{092009B7-2960-442B-A6FB-0D8F25F4F5CA}">
      <dgm:prSet custT="1"/>
      <dgm:spPr>
        <a:solidFill>
          <a:srgbClr val="92D050"/>
        </a:solidFill>
      </dgm:spPr>
      <dgm:t>
        <a:bodyPr/>
        <a:lstStyle/>
        <a:p>
          <a:r>
            <a:rPr lang="sr-Cyrl-RS" sz="1000" dirty="0">
              <a:solidFill>
                <a:schemeClr val="tx1"/>
              </a:solidFill>
              <a:latin typeface="Times New Roman" pitchFamily="18" charset="0"/>
              <a:cs typeface="Times New Roman" pitchFamily="18" charset="0"/>
            </a:rPr>
            <a:t>Укупан буџет </a:t>
          </a:r>
          <a:r>
            <a:rPr lang="sr-Cyrl-RS" sz="1000" dirty="0" smtClean="0">
              <a:solidFill>
                <a:schemeClr val="tx1"/>
              </a:solidFill>
              <a:latin typeface="Times New Roman" pitchFamily="18" charset="0"/>
              <a:cs typeface="Times New Roman" pitchFamily="18" charset="0"/>
            </a:rPr>
            <a:t>општине</a:t>
          </a:r>
        </a:p>
        <a:p>
          <a:r>
            <a:rPr lang="sr-Cyrl-RS" sz="1000" dirty="0" smtClean="0">
              <a:solidFill>
                <a:schemeClr val="tx1"/>
              </a:solidFill>
              <a:latin typeface="Times New Roman" pitchFamily="18" charset="0"/>
              <a:cs typeface="Times New Roman" pitchFamily="18" charset="0"/>
            </a:rPr>
            <a:t>1.543.014.878,00</a:t>
          </a:r>
          <a:endParaRPr lang="en-US" sz="1100" dirty="0">
            <a:solidFill>
              <a:schemeClr val="tx1"/>
            </a:solidFill>
            <a:latin typeface="Times New Roman" pitchFamily="18" charset="0"/>
            <a:cs typeface="Times New Roman" pitchFamily="18" charset="0"/>
          </a:endParaRPr>
        </a:p>
      </dgm:t>
    </dgm:pt>
    <dgm:pt modelId="{9B9E4606-8918-432D-AF17-F974BFE575C6}" type="parTrans" cxnId="{521ED7ED-3B46-4CE8-992A-CAB92204B1C6}">
      <dgm:prSet/>
      <dgm:spPr/>
      <dgm:t>
        <a:bodyPr/>
        <a:lstStyle/>
        <a:p>
          <a:endParaRPr lang="en-US"/>
        </a:p>
      </dgm:t>
    </dgm:pt>
    <dgm:pt modelId="{15C2B52E-4F55-4082-BB1C-94031D560EB4}" type="sibTrans" cxnId="{521ED7ED-3B46-4CE8-992A-CAB92204B1C6}">
      <dgm:prSet/>
      <dgm:spPr/>
      <dgm:t>
        <a:bodyPr/>
        <a:lstStyle/>
        <a:p>
          <a:endParaRPr lang="en-US"/>
        </a:p>
      </dgm:t>
    </dgm:pt>
    <dgm:pt modelId="{688A0EC4-0F6D-4987-959D-CA5F27B3CF24}" type="pres">
      <dgm:prSet presAssocID="{028ECFAC-63B3-40F0-9E03-B31D365E432C}" presName="linearFlow" presStyleCnt="0">
        <dgm:presLayoutVars>
          <dgm:dir/>
          <dgm:resizeHandles val="exact"/>
        </dgm:presLayoutVars>
      </dgm:prSet>
      <dgm:spPr/>
      <dgm:t>
        <a:bodyPr/>
        <a:lstStyle/>
        <a:p>
          <a:endParaRPr lang="sr-Latn-RS"/>
        </a:p>
      </dgm:t>
    </dgm:pt>
    <dgm:pt modelId="{D96E659A-663E-485D-BF89-FD74BE74A5C4}" type="pres">
      <dgm:prSet presAssocID="{1F884CF4-1E4C-423F-AE7B-0BAC3D97360D}" presName="node" presStyleLbl="node1" presStyleIdx="0" presStyleCnt="4">
        <dgm:presLayoutVars>
          <dgm:bulletEnabled val="1"/>
        </dgm:presLayoutVars>
      </dgm:prSet>
      <dgm:spPr/>
      <dgm:t>
        <a:bodyPr/>
        <a:lstStyle/>
        <a:p>
          <a:endParaRPr lang="sr-Latn-RS"/>
        </a:p>
      </dgm:t>
    </dgm:pt>
    <dgm:pt modelId="{BA78071E-3EA3-4945-922C-AE021F34276A}" type="pres">
      <dgm:prSet presAssocID="{1B723845-E0D1-4671-AE0F-32E0821595D7}" presName="spacerL" presStyleCnt="0"/>
      <dgm:spPr/>
    </dgm:pt>
    <dgm:pt modelId="{98F3E7AB-6934-48FA-B82F-FBEAF1B2375D}" type="pres">
      <dgm:prSet presAssocID="{1B723845-E0D1-4671-AE0F-32E0821595D7}" presName="sibTrans" presStyleLbl="sibTrans2D1" presStyleIdx="0" presStyleCnt="3"/>
      <dgm:spPr/>
      <dgm:t>
        <a:bodyPr/>
        <a:lstStyle/>
        <a:p>
          <a:endParaRPr lang="sr-Latn-RS"/>
        </a:p>
      </dgm:t>
    </dgm:pt>
    <dgm:pt modelId="{F9CA65E4-8785-4412-A513-0A2695416EE5}" type="pres">
      <dgm:prSet presAssocID="{1B723845-E0D1-4671-AE0F-32E0821595D7}" presName="spacerR" presStyleCnt="0"/>
      <dgm:spPr/>
    </dgm:pt>
    <dgm:pt modelId="{2F60A798-586E-4E47-B649-25F047F36835}" type="pres">
      <dgm:prSet presAssocID="{258C614E-C25D-47E8-BC69-ECC42BFEC5CC}" presName="node" presStyleLbl="node1" presStyleIdx="1" presStyleCnt="4">
        <dgm:presLayoutVars>
          <dgm:bulletEnabled val="1"/>
        </dgm:presLayoutVars>
      </dgm:prSet>
      <dgm:spPr/>
      <dgm:t>
        <a:bodyPr/>
        <a:lstStyle/>
        <a:p>
          <a:endParaRPr lang="sr-Latn-RS"/>
        </a:p>
      </dgm:t>
    </dgm:pt>
    <dgm:pt modelId="{F90D06A4-272D-4E58-B7CB-EB8C424E859B}" type="pres">
      <dgm:prSet presAssocID="{44AA7FFE-EC5D-4B4A-A884-0D1E57526835}" presName="spacerL" presStyleCnt="0"/>
      <dgm:spPr/>
    </dgm:pt>
    <dgm:pt modelId="{41F09F99-3DCC-47E4-9188-F7D103A1F6E3}" type="pres">
      <dgm:prSet presAssocID="{44AA7FFE-EC5D-4B4A-A884-0D1E57526835}" presName="sibTrans" presStyleLbl="sibTrans2D1" presStyleIdx="1" presStyleCnt="3"/>
      <dgm:spPr/>
      <dgm:t>
        <a:bodyPr/>
        <a:lstStyle/>
        <a:p>
          <a:endParaRPr lang="sr-Latn-RS"/>
        </a:p>
      </dgm:t>
    </dgm:pt>
    <dgm:pt modelId="{F015C141-867A-4124-B290-CA1BB3474B22}" type="pres">
      <dgm:prSet presAssocID="{44AA7FFE-EC5D-4B4A-A884-0D1E57526835}" presName="spacerR" presStyleCnt="0"/>
      <dgm:spPr/>
    </dgm:pt>
    <dgm:pt modelId="{6C1FFF0F-B1A4-4C41-B9D3-30452A0DFA4B}" type="pres">
      <dgm:prSet presAssocID="{567740A1-931A-404E-B8A7-DCAB60009AEA}" presName="node" presStyleLbl="node1" presStyleIdx="2" presStyleCnt="4" custScaleX="96115" custScaleY="96476" custLinFactNeighborX="-19832" custLinFactNeighborY="-2030">
        <dgm:presLayoutVars>
          <dgm:bulletEnabled val="1"/>
        </dgm:presLayoutVars>
      </dgm:prSet>
      <dgm:spPr/>
      <dgm:t>
        <a:bodyPr/>
        <a:lstStyle/>
        <a:p>
          <a:endParaRPr lang="sr-Latn-RS"/>
        </a:p>
      </dgm:t>
    </dgm:pt>
    <dgm:pt modelId="{409B09D3-4DF0-4A67-B116-C3B0CE10042E}" type="pres">
      <dgm:prSet presAssocID="{097825AB-8F2B-4EF3-ABE1-7DCEF8027B99}" presName="spacerL" presStyleCnt="0"/>
      <dgm:spPr/>
    </dgm:pt>
    <dgm:pt modelId="{87C2FC52-975B-4E62-B5E0-1AB7C844E900}" type="pres">
      <dgm:prSet presAssocID="{097825AB-8F2B-4EF3-ABE1-7DCEF8027B99}" presName="sibTrans" presStyleLbl="sibTrans2D1" presStyleIdx="2" presStyleCnt="3"/>
      <dgm:spPr/>
      <dgm:t>
        <a:bodyPr/>
        <a:lstStyle/>
        <a:p>
          <a:endParaRPr lang="sr-Latn-RS"/>
        </a:p>
      </dgm:t>
    </dgm:pt>
    <dgm:pt modelId="{B01A7D7F-4B49-41A1-BC20-5B8B2DC888CB}" type="pres">
      <dgm:prSet presAssocID="{097825AB-8F2B-4EF3-ABE1-7DCEF8027B99}" presName="spacerR" presStyleCnt="0"/>
      <dgm:spPr/>
    </dgm:pt>
    <dgm:pt modelId="{2DB98FF9-EDB5-4EEE-AFA3-A57C7337F497}" type="pres">
      <dgm:prSet presAssocID="{092009B7-2960-442B-A6FB-0D8F25F4F5CA}" presName="node" presStyleLbl="node1" presStyleIdx="3" presStyleCnt="4" custScaleX="120163" custScaleY="97476">
        <dgm:presLayoutVars>
          <dgm:bulletEnabled val="1"/>
        </dgm:presLayoutVars>
      </dgm:prSet>
      <dgm:spPr/>
      <dgm:t>
        <a:bodyPr/>
        <a:lstStyle/>
        <a:p>
          <a:endParaRPr lang="sr-Latn-RS"/>
        </a:p>
      </dgm:t>
    </dgm:pt>
  </dgm:ptLst>
  <dgm:cxnLst>
    <dgm:cxn modelId="{9C6BB78E-EFB3-4041-AD67-F0BF8DC2C140}" type="presOf" srcId="{028ECFAC-63B3-40F0-9E03-B31D365E432C}" destId="{688A0EC4-0F6D-4987-959D-CA5F27B3CF24}" srcOrd="0" destOrd="0" presId="urn:microsoft.com/office/officeart/2005/8/layout/equation1"/>
    <dgm:cxn modelId="{A08F9C8E-A0B7-46AA-A78A-8BD9FCF7DFC7}" type="presOf" srcId="{44AA7FFE-EC5D-4B4A-A884-0D1E57526835}" destId="{41F09F99-3DCC-47E4-9188-F7D103A1F6E3}" srcOrd="0" destOrd="0" presId="urn:microsoft.com/office/officeart/2005/8/layout/equation1"/>
    <dgm:cxn modelId="{521ED7ED-3B46-4CE8-992A-CAB92204B1C6}" srcId="{028ECFAC-63B3-40F0-9E03-B31D365E432C}" destId="{092009B7-2960-442B-A6FB-0D8F25F4F5CA}" srcOrd="3" destOrd="0" parTransId="{9B9E4606-8918-432D-AF17-F974BFE575C6}" sibTransId="{15C2B52E-4F55-4082-BB1C-94031D560EB4}"/>
    <dgm:cxn modelId="{B1A00774-0D3C-406F-9413-9997B0306F44}" srcId="{028ECFAC-63B3-40F0-9E03-B31D365E432C}" destId="{567740A1-931A-404E-B8A7-DCAB60009AEA}" srcOrd="2" destOrd="0" parTransId="{0643A071-2AC8-4124-916D-3A8BE5775A6D}" sibTransId="{097825AB-8F2B-4EF3-ABE1-7DCEF8027B99}"/>
    <dgm:cxn modelId="{9FE065B6-BAF0-45E0-96C4-FBC1763BA102}" srcId="{028ECFAC-63B3-40F0-9E03-B31D365E432C}" destId="{258C614E-C25D-47E8-BC69-ECC42BFEC5CC}" srcOrd="1" destOrd="0" parTransId="{0EE00226-4F18-428E-857D-BB8AB5FED661}" sibTransId="{44AA7FFE-EC5D-4B4A-A884-0D1E57526835}"/>
    <dgm:cxn modelId="{DACDA2EA-2B85-43AD-A796-6061D0417520}" type="presOf" srcId="{258C614E-C25D-47E8-BC69-ECC42BFEC5CC}" destId="{2F60A798-586E-4E47-B649-25F047F36835}" srcOrd="0" destOrd="0" presId="urn:microsoft.com/office/officeart/2005/8/layout/equation1"/>
    <dgm:cxn modelId="{6B017F2C-2CB9-4751-A7CD-30B8BC98049D}" type="presOf" srcId="{567740A1-931A-404E-B8A7-DCAB60009AEA}" destId="{6C1FFF0F-B1A4-4C41-B9D3-30452A0DFA4B}" srcOrd="0" destOrd="0" presId="urn:microsoft.com/office/officeart/2005/8/layout/equation1"/>
    <dgm:cxn modelId="{20F83DCD-3158-453F-967C-EBC1245F7DD9}" type="presOf" srcId="{092009B7-2960-442B-A6FB-0D8F25F4F5CA}" destId="{2DB98FF9-EDB5-4EEE-AFA3-A57C7337F497}" srcOrd="0" destOrd="0" presId="urn:microsoft.com/office/officeart/2005/8/layout/equation1"/>
    <dgm:cxn modelId="{19DBA710-EAA7-479A-8FB0-39539DFAF5D1}" type="presOf" srcId="{1B723845-E0D1-4671-AE0F-32E0821595D7}" destId="{98F3E7AB-6934-48FA-B82F-FBEAF1B2375D}" srcOrd="0" destOrd="0" presId="urn:microsoft.com/office/officeart/2005/8/layout/equation1"/>
    <dgm:cxn modelId="{AA2B371A-C761-4755-A6F9-5CD00112D7B0}" type="presOf" srcId="{1F884CF4-1E4C-423F-AE7B-0BAC3D97360D}" destId="{D96E659A-663E-485D-BF89-FD74BE74A5C4}" srcOrd="0" destOrd="0" presId="urn:microsoft.com/office/officeart/2005/8/layout/equation1"/>
    <dgm:cxn modelId="{4AD3BF7C-9486-4F6F-9899-32B240DDA0E4}" type="presOf" srcId="{097825AB-8F2B-4EF3-ABE1-7DCEF8027B99}" destId="{87C2FC52-975B-4E62-B5E0-1AB7C844E900}" srcOrd="0" destOrd="0" presId="urn:microsoft.com/office/officeart/2005/8/layout/equation1"/>
    <dgm:cxn modelId="{70C4B168-53EF-4508-8C4E-A3F87A5F97DE}" srcId="{028ECFAC-63B3-40F0-9E03-B31D365E432C}" destId="{1F884CF4-1E4C-423F-AE7B-0BAC3D97360D}" srcOrd="0" destOrd="0" parTransId="{B54F7004-6983-4114-82DE-5ADF4FEF4D02}" sibTransId="{1B723845-E0D1-4671-AE0F-32E0821595D7}"/>
    <dgm:cxn modelId="{E573888D-F9FB-4FE6-AAF3-F927AA2E6EBC}" type="presParOf" srcId="{688A0EC4-0F6D-4987-959D-CA5F27B3CF24}" destId="{D96E659A-663E-485D-BF89-FD74BE74A5C4}" srcOrd="0" destOrd="0" presId="urn:microsoft.com/office/officeart/2005/8/layout/equation1"/>
    <dgm:cxn modelId="{0D0B0A83-F15C-4526-8464-422DF0C5A916}" type="presParOf" srcId="{688A0EC4-0F6D-4987-959D-CA5F27B3CF24}" destId="{BA78071E-3EA3-4945-922C-AE021F34276A}" srcOrd="1" destOrd="0" presId="urn:microsoft.com/office/officeart/2005/8/layout/equation1"/>
    <dgm:cxn modelId="{F031027E-A6F6-4F40-A5F1-E4A0719687A0}" type="presParOf" srcId="{688A0EC4-0F6D-4987-959D-CA5F27B3CF24}" destId="{98F3E7AB-6934-48FA-B82F-FBEAF1B2375D}" srcOrd="2" destOrd="0" presId="urn:microsoft.com/office/officeart/2005/8/layout/equation1"/>
    <dgm:cxn modelId="{D6E988E9-F5EF-40D2-8011-DD3EEFB6D15B}" type="presParOf" srcId="{688A0EC4-0F6D-4987-959D-CA5F27B3CF24}" destId="{F9CA65E4-8785-4412-A513-0A2695416EE5}" srcOrd="3" destOrd="0" presId="urn:microsoft.com/office/officeart/2005/8/layout/equation1"/>
    <dgm:cxn modelId="{98121E6C-7394-4C4E-90C8-4BCB940CB22B}" type="presParOf" srcId="{688A0EC4-0F6D-4987-959D-CA5F27B3CF24}" destId="{2F60A798-586E-4E47-B649-25F047F36835}" srcOrd="4" destOrd="0" presId="urn:microsoft.com/office/officeart/2005/8/layout/equation1"/>
    <dgm:cxn modelId="{AB91E517-F112-4A52-AF08-CE2E95E6B5F1}" type="presParOf" srcId="{688A0EC4-0F6D-4987-959D-CA5F27B3CF24}" destId="{F90D06A4-272D-4E58-B7CB-EB8C424E859B}" srcOrd="5" destOrd="0" presId="urn:microsoft.com/office/officeart/2005/8/layout/equation1"/>
    <dgm:cxn modelId="{D010658D-E5F6-4983-A1B2-31CA122A0D57}" type="presParOf" srcId="{688A0EC4-0F6D-4987-959D-CA5F27B3CF24}" destId="{41F09F99-3DCC-47E4-9188-F7D103A1F6E3}" srcOrd="6" destOrd="0" presId="urn:microsoft.com/office/officeart/2005/8/layout/equation1"/>
    <dgm:cxn modelId="{3C6341AE-0423-446F-A013-72858729AA3E}" type="presParOf" srcId="{688A0EC4-0F6D-4987-959D-CA5F27B3CF24}" destId="{F015C141-867A-4124-B290-CA1BB3474B22}" srcOrd="7" destOrd="0" presId="urn:microsoft.com/office/officeart/2005/8/layout/equation1"/>
    <dgm:cxn modelId="{E0497DF6-7B98-411C-B02B-83AD89D9A9DD}" type="presParOf" srcId="{688A0EC4-0F6D-4987-959D-CA5F27B3CF24}" destId="{6C1FFF0F-B1A4-4C41-B9D3-30452A0DFA4B}" srcOrd="8" destOrd="0" presId="urn:microsoft.com/office/officeart/2005/8/layout/equation1"/>
    <dgm:cxn modelId="{C76D8E36-7B23-43F0-9C45-92FEB6EDD91E}" type="presParOf" srcId="{688A0EC4-0F6D-4987-959D-CA5F27B3CF24}" destId="{409B09D3-4DF0-4A67-B116-C3B0CE10042E}" srcOrd="9" destOrd="0" presId="urn:microsoft.com/office/officeart/2005/8/layout/equation1"/>
    <dgm:cxn modelId="{5746382A-B224-4354-8E78-8AA20095070E}" type="presParOf" srcId="{688A0EC4-0F6D-4987-959D-CA5F27B3CF24}" destId="{87C2FC52-975B-4E62-B5E0-1AB7C844E900}" srcOrd="10" destOrd="0" presId="urn:microsoft.com/office/officeart/2005/8/layout/equation1"/>
    <dgm:cxn modelId="{7E6443D3-75AF-4CD4-ADB4-3F5DEC67A706}" type="presParOf" srcId="{688A0EC4-0F6D-4987-959D-CA5F27B3CF24}" destId="{B01A7D7F-4B49-41A1-BC20-5B8B2DC888CB}" srcOrd="11" destOrd="0" presId="urn:microsoft.com/office/officeart/2005/8/layout/equation1"/>
    <dgm:cxn modelId="{2EA15DB9-4691-4655-BBAA-3AC0D32206B3}" type="presParOf" srcId="{688A0EC4-0F6D-4987-959D-CA5F27B3CF24}" destId="{2DB98FF9-EDB5-4EEE-AFA3-A57C7337F497}"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A47F19-311D-44B3-AAA4-35C98BD4844B}"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0C844461-76DE-4FEA-A87D-23440AD6FC2E}">
      <dgm:prSet phldrT="[Text]"/>
      <dgm:spPr/>
      <dgm:t>
        <a:bodyPr/>
        <a:lstStyle/>
        <a:p>
          <a:r>
            <a:rPr lang="sr-Cyrl-RS" b="1" dirty="0">
              <a:latin typeface="Times New Roman" pitchFamily="18" charset="0"/>
              <a:cs typeface="Times New Roman" pitchFamily="18" charset="0"/>
            </a:rPr>
            <a:t>Порески приходи</a:t>
          </a:r>
          <a:endParaRPr lang="en-US" b="1" dirty="0">
            <a:latin typeface="Times New Roman" pitchFamily="18" charset="0"/>
            <a:cs typeface="Times New Roman" pitchFamily="18" charset="0"/>
          </a:endParaRPr>
        </a:p>
      </dgm:t>
    </dgm:pt>
    <dgm:pt modelId="{6F031138-6684-4AF8-B48F-F90EB84372B1}" type="parTrans" cxnId="{DFA45898-8E34-483C-97B6-EC38D2140466}">
      <dgm:prSet/>
      <dgm:spPr/>
      <dgm:t>
        <a:bodyPr/>
        <a:lstStyle/>
        <a:p>
          <a:endParaRPr lang="en-US"/>
        </a:p>
      </dgm:t>
    </dgm:pt>
    <dgm:pt modelId="{C24B5DA2-B651-485D-A0F4-95731772C9B8}" type="sibTrans" cxnId="{DFA45898-8E34-483C-97B6-EC38D2140466}">
      <dgm:prSet/>
      <dgm:spPr/>
      <dgm:t>
        <a:bodyPr/>
        <a:lstStyle/>
        <a:p>
          <a:endParaRPr lang="en-US"/>
        </a:p>
      </dgm:t>
    </dgm:pt>
    <dgm:pt modelId="{D45E583C-4AAD-40D2-9D24-9A0A68141567}">
      <dgm:prSet phldrT="[Text]" custT="1"/>
      <dgm:spPr>
        <a:solidFill>
          <a:srgbClr val="92D050"/>
        </a:solidFill>
      </dgm:spPr>
      <dgm:t>
        <a:bodyPr/>
        <a:lstStyle/>
        <a:p>
          <a:pPr algn="just"/>
          <a:r>
            <a:rPr lang="sr-Cyrl-RS" altLang="en-US" sz="1400" dirty="0">
              <a:solidFill>
                <a:schemeClr val="tx1"/>
              </a:solidFill>
              <a:latin typeface="Times New Roman" pitchFamily="18" charset="0"/>
              <a:cs typeface="Times New Roman" pitchFamily="18" charset="0"/>
            </a:rPr>
            <a:t>Врста јавних прихода који се прикупљају обавезним плаћањима пореских обвезника без обавезе извршења специјалне услуге </a:t>
          </a:r>
          <a:r>
            <a:rPr lang="sr-Cyrl-RS" altLang="en-US" sz="1400" dirty="0" smtClean="0">
              <a:solidFill>
                <a:schemeClr val="tx1"/>
              </a:solidFill>
              <a:latin typeface="Times New Roman" pitchFamily="18" charset="0"/>
              <a:cs typeface="Times New Roman" pitchFamily="18" charset="0"/>
            </a:rPr>
            <a:t>заузврат.</a:t>
          </a:r>
          <a:endParaRPr lang="en-US" sz="1400" dirty="0">
            <a:solidFill>
              <a:schemeClr val="tx1"/>
            </a:solidFill>
            <a:latin typeface="Times New Roman" pitchFamily="18" charset="0"/>
            <a:cs typeface="Times New Roman" pitchFamily="18" charset="0"/>
          </a:endParaRPr>
        </a:p>
      </dgm:t>
    </dgm:pt>
    <dgm:pt modelId="{DF23AB14-DB78-4D25-948A-D263DF13EBEB}" type="parTrans" cxnId="{B6E9FE2F-54FB-46AA-BA6A-1465C15C85E2}">
      <dgm:prSet/>
      <dgm:spPr/>
      <dgm:t>
        <a:bodyPr/>
        <a:lstStyle/>
        <a:p>
          <a:endParaRPr lang="en-US"/>
        </a:p>
      </dgm:t>
    </dgm:pt>
    <dgm:pt modelId="{875C4C0C-D761-476B-9D17-EF850CFCBB84}" type="sibTrans" cxnId="{B6E9FE2F-54FB-46AA-BA6A-1465C15C85E2}">
      <dgm:prSet/>
      <dgm:spPr/>
      <dgm:t>
        <a:bodyPr/>
        <a:lstStyle/>
        <a:p>
          <a:endParaRPr lang="en-US"/>
        </a:p>
      </dgm:t>
    </dgm:pt>
    <dgm:pt modelId="{E1B79EE1-1157-4302-AB0B-8FEDC81165FD}">
      <dgm:prSet phldrT="[Text]"/>
      <dgm:spPr/>
      <dgm:t>
        <a:bodyPr/>
        <a:lstStyle/>
        <a:p>
          <a:pPr algn="r"/>
          <a:r>
            <a:rPr lang="sr-Cyrl-RS" b="1" dirty="0">
              <a:latin typeface="Times New Roman" pitchFamily="18" charset="0"/>
              <a:cs typeface="Times New Roman" pitchFamily="18" charset="0"/>
            </a:rPr>
            <a:t>Донације и трансфери</a:t>
          </a:r>
          <a:endParaRPr lang="en-US" b="1" dirty="0">
            <a:latin typeface="Times New Roman" pitchFamily="18" charset="0"/>
            <a:cs typeface="Times New Roman" pitchFamily="18" charset="0"/>
          </a:endParaRPr>
        </a:p>
      </dgm:t>
    </dgm:pt>
    <dgm:pt modelId="{D901DA59-A95A-4489-99A8-4140EE7BA89A}" type="parTrans" cxnId="{9CBF9DF9-AB9B-4A23-9199-3C2DD5A0CE43}">
      <dgm:prSet/>
      <dgm:spPr/>
      <dgm:t>
        <a:bodyPr/>
        <a:lstStyle/>
        <a:p>
          <a:endParaRPr lang="en-US"/>
        </a:p>
      </dgm:t>
    </dgm:pt>
    <dgm:pt modelId="{E99A6F9C-C544-4400-B178-20BC6CFFFE07}" type="sibTrans" cxnId="{9CBF9DF9-AB9B-4A23-9199-3C2DD5A0CE43}">
      <dgm:prSet/>
      <dgm:spPr/>
      <dgm:t>
        <a:bodyPr/>
        <a:lstStyle/>
        <a:p>
          <a:endParaRPr lang="en-US"/>
        </a:p>
      </dgm:t>
    </dgm:pt>
    <dgm:pt modelId="{92FD0664-EE76-4121-BE7B-68FC1EE5F4D7}">
      <dgm:prSet phldrT="[Text]" custT="1"/>
      <dgm:spPr>
        <a:solidFill>
          <a:srgbClr val="00B0F0"/>
        </a:solidFill>
      </dgm:spPr>
      <dgm:t>
        <a:bodyPr/>
        <a:lstStyle/>
        <a:p>
          <a:pPr algn="just"/>
          <a:r>
            <a:rPr lang="sr-Cyrl-CS" sz="1400" b="1" i="0" dirty="0">
              <a:solidFill>
                <a:schemeClr val="tx1"/>
              </a:solidFill>
              <a:latin typeface="Times New Roman" pitchFamily="18" charset="0"/>
              <a:cs typeface="Times New Roman" pitchFamily="18" charset="0"/>
            </a:rPr>
            <a:t>Донације</a:t>
          </a:r>
          <a:r>
            <a:rPr lang="sr-Cyrl-CS" sz="1400" b="1" dirty="0">
              <a:solidFill>
                <a:schemeClr val="tx1"/>
              </a:solidFill>
              <a:latin typeface="Times New Roman" pitchFamily="18" charset="0"/>
              <a:cs typeface="Times New Roman" pitchFamily="18" charset="0"/>
            </a:rPr>
            <a:t> </a:t>
          </a:r>
          <a:r>
            <a:rPr lang="sr-Cyrl-CS" sz="1400" dirty="0">
              <a:solidFill>
                <a:schemeClr val="tx1"/>
              </a:solidFill>
              <a:latin typeface="Times New Roman" pitchFamily="18" charset="0"/>
              <a:cs typeface="Times New Roman" pitchFamily="18" charset="0"/>
            </a:rPr>
            <a:t>се добијају од домаћих и међународних донатора и организација за различите пројекте. </a:t>
          </a:r>
          <a:r>
            <a:rPr lang="sr-Cyrl-RS" altLang="en-US" sz="1400" dirty="0">
              <a:solidFill>
                <a:schemeClr val="tx1"/>
              </a:solidFill>
              <a:latin typeface="Times New Roman" pitchFamily="18" charset="0"/>
              <a:cs typeface="Times New Roman" pitchFamily="18" charset="0"/>
            </a:rPr>
            <a:t>Трансфери п</a:t>
          </a:r>
          <a:r>
            <a:rPr lang="ru-RU" altLang="en-US" sz="1400" dirty="0">
              <a:solidFill>
                <a:schemeClr val="tx1"/>
              </a:solidFill>
              <a:latin typeface="Times New Roman" pitchFamily="18" charset="0"/>
              <a:cs typeface="Times New Roman" pitchFamily="18" charset="0"/>
            </a:rPr>
            <a:t>одразумевају пренос средстава од нивоа Републике Србије општинском нивоу власти. М</a:t>
          </a:r>
          <a:r>
            <a:rPr lang="sr-Cyrl-RS" altLang="en-US" sz="1400" dirty="0">
              <a:solidFill>
                <a:schemeClr val="tx1"/>
              </a:solidFill>
              <a:latin typeface="Times New Roman" pitchFamily="18" charset="0"/>
              <a:cs typeface="Times New Roman" pitchFamily="18" charset="0"/>
            </a:rPr>
            <a:t>огу бити </a:t>
          </a:r>
          <a:r>
            <a:rPr lang="sr-Cyrl-RS" altLang="en-US" sz="1400" b="1" dirty="0">
              <a:solidFill>
                <a:schemeClr val="tx1"/>
              </a:solidFill>
              <a:latin typeface="Times New Roman" pitchFamily="18" charset="0"/>
              <a:cs typeface="Times New Roman" pitchFamily="18" charset="0"/>
            </a:rPr>
            <a:t>наменски (</a:t>
          </a:r>
          <a:r>
            <a:rPr lang="sr-Cyrl-RS" altLang="en-US" sz="1400" dirty="0">
              <a:solidFill>
                <a:schemeClr val="tx1"/>
              </a:solidFill>
              <a:latin typeface="Times New Roman" pitchFamily="18" charset="0"/>
              <a:cs typeface="Times New Roman" pitchFamily="18" charset="0"/>
            </a:rPr>
            <a:t>за тачно утврђене намене) или </a:t>
          </a:r>
          <a:r>
            <a:rPr lang="sr-Cyrl-RS" altLang="en-US" sz="1400" b="1" dirty="0">
              <a:solidFill>
                <a:schemeClr val="tx1"/>
              </a:solidFill>
              <a:latin typeface="Times New Roman" pitchFamily="18" charset="0"/>
              <a:cs typeface="Times New Roman" pitchFamily="18" charset="0"/>
            </a:rPr>
            <a:t>ненаменски (</a:t>
          </a:r>
          <a:r>
            <a:rPr lang="sr-Cyrl-RS" altLang="en-US" sz="1400" dirty="0">
              <a:solidFill>
                <a:schemeClr val="tx1"/>
              </a:solidFill>
              <a:latin typeface="Times New Roman" pitchFamily="18" charset="0"/>
              <a:cs typeface="Times New Roman" pitchFamily="18" charset="0"/>
            </a:rPr>
            <a:t>није им унапред утврђена намена те се могу у складу са законом користити за било које сврхе</a:t>
          </a:r>
          <a:r>
            <a:rPr lang="sr-Cyrl-RS" altLang="en-US" sz="1400" dirty="0" smtClean="0">
              <a:solidFill>
                <a:schemeClr val="tx1"/>
              </a:solidFill>
              <a:latin typeface="Times New Roman" pitchFamily="18" charset="0"/>
              <a:cs typeface="Times New Roman" pitchFamily="18" charset="0"/>
            </a:rPr>
            <a:t>).</a:t>
          </a:r>
          <a:endParaRPr lang="en-US" sz="1400" dirty="0">
            <a:solidFill>
              <a:schemeClr val="tx1"/>
            </a:solidFill>
            <a:latin typeface="Times New Roman" pitchFamily="18" charset="0"/>
            <a:cs typeface="Times New Roman" pitchFamily="18" charset="0"/>
          </a:endParaRPr>
        </a:p>
      </dgm:t>
    </dgm:pt>
    <dgm:pt modelId="{A4B2DE69-08CB-4EF5-A179-A9838DCC0C0D}" type="parTrans" cxnId="{29D18108-D348-4C83-ABE4-39390C16C5CD}">
      <dgm:prSet/>
      <dgm:spPr/>
      <dgm:t>
        <a:bodyPr/>
        <a:lstStyle/>
        <a:p>
          <a:endParaRPr lang="en-US"/>
        </a:p>
      </dgm:t>
    </dgm:pt>
    <dgm:pt modelId="{31990FCE-83F5-4BCE-86BA-4F924011EADA}" type="sibTrans" cxnId="{29D18108-D348-4C83-ABE4-39390C16C5CD}">
      <dgm:prSet/>
      <dgm:spPr/>
      <dgm:t>
        <a:bodyPr/>
        <a:lstStyle/>
        <a:p>
          <a:endParaRPr lang="en-US"/>
        </a:p>
      </dgm:t>
    </dgm:pt>
    <dgm:pt modelId="{E055884F-7426-4921-A0E5-9CA56A76B49A}">
      <dgm:prSet phldrT="[Text]"/>
      <dgm:spPr/>
      <dgm:t>
        <a:bodyPr/>
        <a:lstStyle/>
        <a:p>
          <a:r>
            <a:rPr lang="sr-Cyrl-RS" b="1" dirty="0">
              <a:latin typeface="Times New Roman" pitchFamily="18" charset="0"/>
              <a:cs typeface="Times New Roman" pitchFamily="18" charset="0"/>
            </a:rPr>
            <a:t>Непорески приходи</a:t>
          </a:r>
          <a:endParaRPr lang="en-US" b="1" dirty="0">
            <a:latin typeface="Times New Roman" pitchFamily="18" charset="0"/>
            <a:cs typeface="Times New Roman" pitchFamily="18" charset="0"/>
          </a:endParaRPr>
        </a:p>
      </dgm:t>
    </dgm:pt>
    <dgm:pt modelId="{A220DF32-CC6B-446C-B398-3C6FF19DF138}" type="parTrans" cxnId="{997AF6DE-9802-4842-96EC-E457543D4099}">
      <dgm:prSet/>
      <dgm:spPr/>
      <dgm:t>
        <a:bodyPr/>
        <a:lstStyle/>
        <a:p>
          <a:endParaRPr lang="en-US"/>
        </a:p>
      </dgm:t>
    </dgm:pt>
    <dgm:pt modelId="{EADBA54B-8207-46FB-8C83-E7274B6ED163}" type="sibTrans" cxnId="{997AF6DE-9802-4842-96EC-E457543D4099}">
      <dgm:prSet/>
      <dgm:spPr/>
      <dgm:t>
        <a:bodyPr/>
        <a:lstStyle/>
        <a:p>
          <a:endParaRPr lang="en-US"/>
        </a:p>
      </dgm:t>
    </dgm:pt>
    <dgm:pt modelId="{6B14159D-5902-471E-9F91-CEA86CA18597}">
      <dgm:prSet phldrT="[Text]" custT="1"/>
      <dgm:spPr>
        <a:solidFill>
          <a:srgbClr val="FFC000"/>
        </a:solidFill>
      </dgm:spPr>
      <dgm:t>
        <a:bodyPr/>
        <a:lstStyle/>
        <a:p>
          <a:pPr algn="just"/>
          <a:r>
            <a:rPr lang="sr-Cyrl-RS" altLang="en-US" sz="1400" dirty="0">
              <a:solidFill>
                <a:schemeClr val="tx1"/>
              </a:solidFill>
              <a:latin typeface="Times New Roman" pitchFamily="18" charset="0"/>
              <a:cs typeface="Times New Roman" pitchFamily="18" charset="0"/>
            </a:rPr>
            <a:t>Врста јавних прихода који се наплаћују за коришћење јавних добара (накнаде), пружање јавних услуга (таксе) или због кршења уговорних или законских одредби (казне и пенали)</a:t>
          </a:r>
          <a:endParaRPr lang="en-US" sz="1400" dirty="0">
            <a:solidFill>
              <a:schemeClr val="tx1"/>
            </a:solidFill>
            <a:latin typeface="Times New Roman" pitchFamily="18" charset="0"/>
            <a:cs typeface="Times New Roman" pitchFamily="18" charset="0"/>
          </a:endParaRPr>
        </a:p>
      </dgm:t>
    </dgm:pt>
    <dgm:pt modelId="{0D2CFF9B-A50F-43E4-AFA5-E7E960E0BCD0}" type="parTrans" cxnId="{E528FBD6-03D8-4201-832B-0748BD271A16}">
      <dgm:prSet/>
      <dgm:spPr/>
      <dgm:t>
        <a:bodyPr/>
        <a:lstStyle/>
        <a:p>
          <a:endParaRPr lang="en-US"/>
        </a:p>
      </dgm:t>
    </dgm:pt>
    <dgm:pt modelId="{36039859-946E-4D2B-BAA0-EE1BB94895EC}" type="sibTrans" cxnId="{E528FBD6-03D8-4201-832B-0748BD271A16}">
      <dgm:prSet/>
      <dgm:spPr/>
      <dgm:t>
        <a:bodyPr/>
        <a:lstStyle/>
        <a:p>
          <a:endParaRPr lang="en-US"/>
        </a:p>
      </dgm:t>
    </dgm:pt>
    <dgm:pt modelId="{28888755-727E-436B-B2F2-DA7896544A65}">
      <dgm:prSet phldrT="[Text]"/>
      <dgm:spPr/>
      <dgm:t>
        <a:bodyPr/>
        <a:lstStyle/>
        <a:p>
          <a:r>
            <a:rPr lang="sr-Cyrl-RS" b="1" dirty="0">
              <a:latin typeface="Times New Roman" pitchFamily="18" charset="0"/>
              <a:cs typeface="Times New Roman" pitchFamily="18" charset="0"/>
            </a:rPr>
            <a:t>Примања од продаје нефинансијске имовине</a:t>
          </a:r>
          <a:endParaRPr lang="en-US" b="1" dirty="0">
            <a:latin typeface="Times New Roman" pitchFamily="18" charset="0"/>
            <a:cs typeface="Times New Roman" pitchFamily="18" charset="0"/>
          </a:endParaRPr>
        </a:p>
      </dgm:t>
    </dgm:pt>
    <dgm:pt modelId="{74440C20-4C7D-42FA-8A71-91FF1ABB0C2B}" type="parTrans" cxnId="{423F4FFE-A4A5-4DB9-BCD0-81CA33242D4A}">
      <dgm:prSet/>
      <dgm:spPr/>
      <dgm:t>
        <a:bodyPr/>
        <a:lstStyle/>
        <a:p>
          <a:endParaRPr lang="en-US"/>
        </a:p>
      </dgm:t>
    </dgm:pt>
    <dgm:pt modelId="{25C618B1-3FCB-4E3A-AAEB-763F12B41872}" type="sibTrans" cxnId="{423F4FFE-A4A5-4DB9-BCD0-81CA33242D4A}">
      <dgm:prSet/>
      <dgm:spPr/>
      <dgm:t>
        <a:bodyPr/>
        <a:lstStyle/>
        <a:p>
          <a:endParaRPr lang="en-US"/>
        </a:p>
      </dgm:t>
    </dgm:pt>
    <dgm:pt modelId="{FE2BA0E8-81AC-463B-B498-EF464F5BCE06}">
      <dgm:prSet phldrT="[Text]" custT="1"/>
      <dgm:spPr>
        <a:solidFill>
          <a:srgbClr val="FFFF00"/>
        </a:solidFill>
      </dgm:spPr>
      <dgm:t>
        <a:bodyPr/>
        <a:lstStyle/>
        <a:p>
          <a:pPr algn="just"/>
          <a:r>
            <a:rPr lang="sr-Cyrl-RS" sz="1400" dirty="0">
              <a:solidFill>
                <a:schemeClr val="tx1"/>
              </a:solidFill>
              <a:latin typeface="Times New Roman" pitchFamily="18" charset="0"/>
              <a:cs typeface="Times New Roman" pitchFamily="18" charset="0"/>
            </a:rPr>
            <a:t>Ова примања се остварују продајом непокретности и покретних ствари у власништву </a:t>
          </a:r>
          <a:r>
            <a:rPr lang="sr-Cyrl-RS" sz="1400" dirty="0" smtClean="0">
              <a:solidFill>
                <a:schemeClr val="tx1"/>
              </a:solidFill>
              <a:latin typeface="Times New Roman" pitchFamily="18" charset="0"/>
              <a:cs typeface="Times New Roman" pitchFamily="18" charset="0"/>
            </a:rPr>
            <a:t>општине.</a:t>
          </a:r>
          <a:endParaRPr lang="en-US" sz="1400" dirty="0">
            <a:solidFill>
              <a:schemeClr val="tx1"/>
            </a:solidFill>
            <a:latin typeface="Times New Roman" pitchFamily="18" charset="0"/>
            <a:cs typeface="Times New Roman" pitchFamily="18" charset="0"/>
          </a:endParaRPr>
        </a:p>
      </dgm:t>
    </dgm:pt>
    <dgm:pt modelId="{7A39DE39-681C-425E-9FED-FBE278CC5B2D}" type="parTrans" cxnId="{86D1D984-3A22-405C-B36D-C2926B8E421B}">
      <dgm:prSet/>
      <dgm:spPr/>
      <dgm:t>
        <a:bodyPr/>
        <a:lstStyle/>
        <a:p>
          <a:endParaRPr lang="en-US"/>
        </a:p>
      </dgm:t>
    </dgm:pt>
    <dgm:pt modelId="{03DEC489-1FE9-42FB-A7B6-2DC930E80875}" type="sibTrans" cxnId="{86D1D984-3A22-405C-B36D-C2926B8E421B}">
      <dgm:prSet/>
      <dgm:spPr/>
      <dgm:t>
        <a:bodyPr/>
        <a:lstStyle/>
        <a:p>
          <a:endParaRPr lang="en-US"/>
        </a:p>
      </dgm:t>
    </dgm:pt>
    <dgm:pt modelId="{26EF48C7-6381-4355-B03F-DD441AE957C7}">
      <dgm:prSet phldrT="[Text]"/>
      <dgm:spPr/>
      <dgm:t>
        <a:bodyPr/>
        <a:lstStyle/>
        <a:p>
          <a:r>
            <a:rPr lang="sr-Cyrl-RS" b="1" dirty="0">
              <a:latin typeface="Times New Roman" pitchFamily="18" charset="0"/>
              <a:cs typeface="Times New Roman" pitchFamily="18" charset="0"/>
            </a:rPr>
            <a:t>Примања од задуживања и  продаје финансијске имовине</a:t>
          </a:r>
          <a:endParaRPr lang="en-US" b="1" dirty="0">
            <a:latin typeface="Times New Roman" pitchFamily="18" charset="0"/>
            <a:cs typeface="Times New Roman" pitchFamily="18" charset="0"/>
          </a:endParaRPr>
        </a:p>
      </dgm:t>
    </dgm:pt>
    <dgm:pt modelId="{18A23F74-72B2-47CE-8CFA-63637C44E493}" type="parTrans" cxnId="{C002A477-0333-4E42-A591-A476378A7B14}">
      <dgm:prSet/>
      <dgm:spPr/>
      <dgm:t>
        <a:bodyPr/>
        <a:lstStyle/>
        <a:p>
          <a:endParaRPr lang="en-US"/>
        </a:p>
      </dgm:t>
    </dgm:pt>
    <dgm:pt modelId="{7F59AFA8-97ED-43F0-BB10-8E36A7F9F28C}" type="sibTrans" cxnId="{C002A477-0333-4E42-A591-A476378A7B14}">
      <dgm:prSet/>
      <dgm:spPr/>
      <dgm:t>
        <a:bodyPr/>
        <a:lstStyle/>
        <a:p>
          <a:endParaRPr lang="en-US"/>
        </a:p>
      </dgm:t>
    </dgm:pt>
    <dgm:pt modelId="{4B4A2A45-FFA7-47F5-A99D-A2DFD7698107}">
      <dgm:prSet phldrT="[Text]" custT="1"/>
      <dgm:spPr>
        <a:solidFill>
          <a:schemeClr val="accent2">
            <a:lumMod val="60000"/>
            <a:lumOff val="40000"/>
          </a:schemeClr>
        </a:solidFill>
      </dgm:spPr>
      <dgm:t>
        <a:bodyPr/>
        <a:lstStyle/>
        <a:p>
          <a:pPr algn="just"/>
          <a:r>
            <a:rPr lang="sr-Cyrl-RS" sz="1400" b="0" i="0" dirty="0">
              <a:solidFill>
                <a:schemeClr val="tx1"/>
              </a:solidFill>
              <a:latin typeface="Times New Roman" pitchFamily="18" charset="0"/>
              <a:cs typeface="Times New Roman" pitchFamily="18" charset="0"/>
            </a:rPr>
            <a:t>Примања од задуживања представљају приливе по основу примања од задуживања код пословних банака у земљи у корист нивоа </a:t>
          </a:r>
          <a:r>
            <a:rPr lang="sr-Cyrl-RS" sz="1400" b="0" i="0" dirty="0" smtClean="0">
              <a:solidFill>
                <a:schemeClr val="tx1"/>
              </a:solidFill>
              <a:latin typeface="Times New Roman" pitchFamily="18" charset="0"/>
              <a:cs typeface="Times New Roman" pitchFamily="18" charset="0"/>
            </a:rPr>
            <a:t>општина. </a:t>
          </a:r>
          <a:r>
            <a:rPr lang="sr-Cyrl-RS" sz="1400" b="0" i="0" dirty="0">
              <a:solidFill>
                <a:schemeClr val="tx1"/>
              </a:solidFill>
              <a:latin typeface="Times New Roman" pitchFamily="18" charset="0"/>
              <a:cs typeface="Times New Roman" pitchFamily="18" charset="0"/>
            </a:rPr>
            <a:t>Примања од продаје финансијске имовине  представљају приливе по основу продаје домаћих акција и осталог капитала у корист нивоа </a:t>
          </a:r>
          <a:r>
            <a:rPr lang="sr-Cyrl-RS" sz="1400" b="0" i="0" dirty="0" smtClean="0">
              <a:solidFill>
                <a:schemeClr val="tx1"/>
              </a:solidFill>
              <a:latin typeface="Times New Roman" pitchFamily="18" charset="0"/>
              <a:cs typeface="Times New Roman" pitchFamily="18" charset="0"/>
            </a:rPr>
            <a:t>општина.</a:t>
          </a:r>
          <a:endParaRPr lang="en-US" sz="1400" dirty="0">
            <a:solidFill>
              <a:schemeClr val="tx1"/>
            </a:solidFill>
            <a:latin typeface="Times New Roman" pitchFamily="18" charset="0"/>
            <a:cs typeface="Times New Roman" pitchFamily="18" charset="0"/>
          </a:endParaRPr>
        </a:p>
      </dgm:t>
    </dgm:pt>
    <dgm:pt modelId="{2E2C89AA-6D36-4A41-9A01-A47B8388C320}" type="parTrans" cxnId="{48A7DAC8-CBA0-4CCF-8FEB-1A8D1991CE61}">
      <dgm:prSet/>
      <dgm:spPr/>
      <dgm:t>
        <a:bodyPr/>
        <a:lstStyle/>
        <a:p>
          <a:endParaRPr lang="en-US"/>
        </a:p>
      </dgm:t>
    </dgm:pt>
    <dgm:pt modelId="{5B14C082-1404-4C23-9B64-643BA89D25BF}" type="sibTrans" cxnId="{48A7DAC8-CBA0-4CCF-8FEB-1A8D1991CE61}">
      <dgm:prSet/>
      <dgm:spPr/>
      <dgm:t>
        <a:bodyPr/>
        <a:lstStyle/>
        <a:p>
          <a:endParaRPr lang="en-US"/>
        </a:p>
      </dgm:t>
    </dgm:pt>
    <dgm:pt modelId="{E1AD8724-28DC-48C5-B75E-B0D1F33E6279}">
      <dgm:prSet phldrT="[Text]"/>
      <dgm:spPr/>
      <dgm:t>
        <a:bodyPr/>
        <a:lstStyle/>
        <a:p>
          <a:r>
            <a:rPr lang="sr-Cyrl-RS" b="1" dirty="0">
              <a:latin typeface="Times New Roman" pitchFamily="18" charset="0"/>
              <a:cs typeface="Times New Roman" pitchFamily="18" charset="0"/>
            </a:rPr>
            <a:t>Пренета средства из ранијих година</a:t>
          </a:r>
          <a:endParaRPr lang="en-US" b="1" dirty="0">
            <a:latin typeface="Times New Roman" pitchFamily="18" charset="0"/>
            <a:cs typeface="Times New Roman" pitchFamily="18" charset="0"/>
          </a:endParaRPr>
        </a:p>
      </dgm:t>
    </dgm:pt>
    <dgm:pt modelId="{411CE078-310E-457E-A7C1-09A580CCEBB0}" type="parTrans" cxnId="{9EBB09AF-7741-47ED-B436-933466BD5F46}">
      <dgm:prSet/>
      <dgm:spPr/>
      <dgm:t>
        <a:bodyPr/>
        <a:lstStyle/>
        <a:p>
          <a:endParaRPr lang="en-US"/>
        </a:p>
      </dgm:t>
    </dgm:pt>
    <dgm:pt modelId="{BCA81F17-B88D-47F3-91A4-C02EC1C807D8}" type="sibTrans" cxnId="{9EBB09AF-7741-47ED-B436-933466BD5F46}">
      <dgm:prSet/>
      <dgm:spPr/>
      <dgm:t>
        <a:bodyPr/>
        <a:lstStyle/>
        <a:p>
          <a:endParaRPr lang="en-US"/>
        </a:p>
      </dgm:t>
    </dgm:pt>
    <dgm:pt modelId="{A22D28D0-C0EE-4FAC-9411-A8A4995FB17B}">
      <dgm:prSet phldrT="[Text]" custT="1"/>
      <dgm:spPr>
        <a:solidFill>
          <a:schemeClr val="accent4">
            <a:lumMod val="60000"/>
            <a:lumOff val="40000"/>
          </a:schemeClr>
        </a:solidFill>
      </dgm:spPr>
      <dgm:t>
        <a:bodyPr/>
        <a:lstStyle/>
        <a:p>
          <a:pPr algn="just"/>
          <a:r>
            <a:rPr lang="sr-Cyrl-RS" altLang="en-US" sz="1400" dirty="0" smtClean="0">
              <a:solidFill>
                <a:schemeClr val="tx1"/>
              </a:solidFill>
              <a:latin typeface="Times New Roman" pitchFamily="18" charset="0"/>
              <a:cs typeface="Times New Roman" pitchFamily="18" charset="0"/>
            </a:rPr>
            <a:t>Представљају </a:t>
          </a:r>
          <a:r>
            <a:rPr lang="sr-Cyrl-RS" altLang="en-US" sz="1400" dirty="0">
              <a:solidFill>
                <a:schemeClr val="tx1"/>
              </a:solidFill>
              <a:latin typeface="Times New Roman" pitchFamily="18" charset="0"/>
              <a:cs typeface="Times New Roman" pitchFamily="18" charset="0"/>
            </a:rPr>
            <a:t>вишак прихода буџета </a:t>
          </a:r>
          <a:r>
            <a:rPr lang="sr-Cyrl-RS" altLang="en-US" sz="1400" dirty="0" smtClean="0">
              <a:solidFill>
                <a:schemeClr val="tx1"/>
              </a:solidFill>
              <a:latin typeface="Times New Roman" pitchFamily="18" charset="0"/>
              <a:cs typeface="Times New Roman" pitchFamily="18" charset="0"/>
            </a:rPr>
            <a:t>општине </a:t>
          </a:r>
          <a:r>
            <a:rPr lang="sr-Cyrl-RS" altLang="en-US" sz="1400" dirty="0">
              <a:solidFill>
                <a:schemeClr val="tx1"/>
              </a:solidFill>
              <a:latin typeface="Times New Roman" pitchFamily="18" charset="0"/>
              <a:cs typeface="Times New Roman" pitchFamily="18" charset="0"/>
            </a:rPr>
            <a:t>који нису потрошени у претходној  буџетској години</a:t>
          </a:r>
          <a:endParaRPr lang="en-US" sz="1400" dirty="0">
            <a:solidFill>
              <a:schemeClr val="tx1"/>
            </a:solidFill>
            <a:latin typeface="Times New Roman" pitchFamily="18" charset="0"/>
            <a:cs typeface="Times New Roman" pitchFamily="18" charset="0"/>
          </a:endParaRPr>
        </a:p>
      </dgm:t>
    </dgm:pt>
    <dgm:pt modelId="{7B8C8DE4-9C8E-4AAA-9ABD-7D21384D12EF}" type="parTrans" cxnId="{EF67239D-5166-423B-9E5F-06A1352131E4}">
      <dgm:prSet/>
      <dgm:spPr/>
      <dgm:t>
        <a:bodyPr/>
        <a:lstStyle/>
        <a:p>
          <a:endParaRPr lang="en-US"/>
        </a:p>
      </dgm:t>
    </dgm:pt>
    <dgm:pt modelId="{D9EE63C1-7C79-499A-9EE1-6AFD68E7C84E}" type="sibTrans" cxnId="{EF67239D-5166-423B-9E5F-06A1352131E4}">
      <dgm:prSet/>
      <dgm:spPr/>
      <dgm:t>
        <a:bodyPr/>
        <a:lstStyle/>
        <a:p>
          <a:endParaRPr lang="en-US"/>
        </a:p>
      </dgm:t>
    </dgm:pt>
    <dgm:pt modelId="{EFEB1020-9C17-48DC-BBE0-54FA743F9F75}" type="pres">
      <dgm:prSet presAssocID="{EEA47F19-311D-44B3-AAA4-35C98BD4844B}" presName="Name0" presStyleCnt="0">
        <dgm:presLayoutVars>
          <dgm:dir/>
          <dgm:animLvl val="lvl"/>
          <dgm:resizeHandles val="exact"/>
        </dgm:presLayoutVars>
      </dgm:prSet>
      <dgm:spPr/>
      <dgm:t>
        <a:bodyPr/>
        <a:lstStyle/>
        <a:p>
          <a:endParaRPr lang="sr-Latn-RS"/>
        </a:p>
      </dgm:t>
    </dgm:pt>
    <dgm:pt modelId="{98695426-23ED-40C0-90A1-2BB445DEBC64}" type="pres">
      <dgm:prSet presAssocID="{0C844461-76DE-4FEA-A87D-23440AD6FC2E}" presName="linNode" presStyleCnt="0"/>
      <dgm:spPr/>
    </dgm:pt>
    <dgm:pt modelId="{C6144CDB-22C1-4337-9F95-C3A522A707D1}" type="pres">
      <dgm:prSet presAssocID="{0C844461-76DE-4FEA-A87D-23440AD6FC2E}" presName="parTx" presStyleLbl="revTx" presStyleIdx="0" presStyleCnt="6">
        <dgm:presLayoutVars>
          <dgm:chMax val="1"/>
          <dgm:bulletEnabled val="1"/>
        </dgm:presLayoutVars>
      </dgm:prSet>
      <dgm:spPr/>
      <dgm:t>
        <a:bodyPr/>
        <a:lstStyle/>
        <a:p>
          <a:endParaRPr lang="sr-Latn-RS"/>
        </a:p>
      </dgm:t>
    </dgm:pt>
    <dgm:pt modelId="{02385D1D-92EB-445D-B736-940004751C79}" type="pres">
      <dgm:prSet presAssocID="{0C844461-76DE-4FEA-A87D-23440AD6FC2E}" presName="bracket" presStyleLbl="parChTrans1D1" presStyleIdx="0" presStyleCnt="6"/>
      <dgm:spPr/>
    </dgm:pt>
    <dgm:pt modelId="{99D36636-E395-439F-A79A-29C0BFB6F7E4}" type="pres">
      <dgm:prSet presAssocID="{0C844461-76DE-4FEA-A87D-23440AD6FC2E}" presName="spH" presStyleCnt="0"/>
      <dgm:spPr/>
    </dgm:pt>
    <dgm:pt modelId="{7BB6658A-32E0-42C7-B82A-240BF45CF27D}" type="pres">
      <dgm:prSet presAssocID="{0C844461-76DE-4FEA-A87D-23440AD6FC2E}" presName="desTx" presStyleLbl="node1" presStyleIdx="0" presStyleCnt="6">
        <dgm:presLayoutVars>
          <dgm:bulletEnabled val="1"/>
        </dgm:presLayoutVars>
      </dgm:prSet>
      <dgm:spPr/>
      <dgm:t>
        <a:bodyPr/>
        <a:lstStyle/>
        <a:p>
          <a:endParaRPr lang="sr-Latn-RS"/>
        </a:p>
      </dgm:t>
    </dgm:pt>
    <dgm:pt modelId="{5B3CB043-7A92-47E9-A4C4-39EC715F2552}" type="pres">
      <dgm:prSet presAssocID="{C24B5DA2-B651-485D-A0F4-95731772C9B8}" presName="spV" presStyleCnt="0"/>
      <dgm:spPr/>
    </dgm:pt>
    <dgm:pt modelId="{D9DF5E9A-39D4-44B7-A326-58B07A05D91E}" type="pres">
      <dgm:prSet presAssocID="{E1B79EE1-1157-4302-AB0B-8FEDC81165FD}" presName="linNode" presStyleCnt="0"/>
      <dgm:spPr/>
    </dgm:pt>
    <dgm:pt modelId="{F40D94EA-52E0-4740-A924-EAF350BDF213}" type="pres">
      <dgm:prSet presAssocID="{E1B79EE1-1157-4302-AB0B-8FEDC81165FD}" presName="parTx" presStyleLbl="revTx" presStyleIdx="1" presStyleCnt="6">
        <dgm:presLayoutVars>
          <dgm:chMax val="1"/>
          <dgm:bulletEnabled val="1"/>
        </dgm:presLayoutVars>
      </dgm:prSet>
      <dgm:spPr/>
      <dgm:t>
        <a:bodyPr/>
        <a:lstStyle/>
        <a:p>
          <a:endParaRPr lang="sr-Latn-RS"/>
        </a:p>
      </dgm:t>
    </dgm:pt>
    <dgm:pt modelId="{0E930D30-96BC-4D43-B65A-EE88C46DBE48}" type="pres">
      <dgm:prSet presAssocID="{E1B79EE1-1157-4302-AB0B-8FEDC81165FD}" presName="bracket" presStyleLbl="parChTrans1D1" presStyleIdx="1" presStyleCnt="6"/>
      <dgm:spPr/>
    </dgm:pt>
    <dgm:pt modelId="{5831BF15-ED1F-4BD5-857B-18B8E573D9AB}" type="pres">
      <dgm:prSet presAssocID="{E1B79EE1-1157-4302-AB0B-8FEDC81165FD}" presName="spH" presStyleCnt="0"/>
      <dgm:spPr/>
    </dgm:pt>
    <dgm:pt modelId="{C6BA9D27-2D60-4BA7-98A9-E18E57FDB6CB}" type="pres">
      <dgm:prSet presAssocID="{E1B79EE1-1157-4302-AB0B-8FEDC81165FD}" presName="desTx" presStyleLbl="node1" presStyleIdx="1" presStyleCnt="6">
        <dgm:presLayoutVars>
          <dgm:bulletEnabled val="1"/>
        </dgm:presLayoutVars>
      </dgm:prSet>
      <dgm:spPr/>
      <dgm:t>
        <a:bodyPr/>
        <a:lstStyle/>
        <a:p>
          <a:endParaRPr lang="sr-Latn-RS"/>
        </a:p>
      </dgm:t>
    </dgm:pt>
    <dgm:pt modelId="{5A002753-9FCA-4DC5-B8A6-1F7632BDDE58}" type="pres">
      <dgm:prSet presAssocID="{E99A6F9C-C544-4400-B178-20BC6CFFFE07}" presName="spV" presStyleCnt="0"/>
      <dgm:spPr/>
    </dgm:pt>
    <dgm:pt modelId="{9709DCCB-B8A8-47BC-A303-F9EC41DA889E}" type="pres">
      <dgm:prSet presAssocID="{E055884F-7426-4921-A0E5-9CA56A76B49A}" presName="linNode" presStyleCnt="0"/>
      <dgm:spPr/>
    </dgm:pt>
    <dgm:pt modelId="{CCB8139E-CA19-491D-9FCD-6BF28923C725}" type="pres">
      <dgm:prSet presAssocID="{E055884F-7426-4921-A0E5-9CA56A76B49A}" presName="parTx" presStyleLbl="revTx" presStyleIdx="2" presStyleCnt="6">
        <dgm:presLayoutVars>
          <dgm:chMax val="1"/>
          <dgm:bulletEnabled val="1"/>
        </dgm:presLayoutVars>
      </dgm:prSet>
      <dgm:spPr/>
      <dgm:t>
        <a:bodyPr/>
        <a:lstStyle/>
        <a:p>
          <a:endParaRPr lang="sr-Latn-RS"/>
        </a:p>
      </dgm:t>
    </dgm:pt>
    <dgm:pt modelId="{14D1633C-A097-4A5A-8269-B04E98857E56}" type="pres">
      <dgm:prSet presAssocID="{E055884F-7426-4921-A0E5-9CA56A76B49A}" presName="bracket" presStyleLbl="parChTrans1D1" presStyleIdx="2" presStyleCnt="6"/>
      <dgm:spPr/>
    </dgm:pt>
    <dgm:pt modelId="{82B38D6F-2AA7-4339-A71D-28AA55699178}" type="pres">
      <dgm:prSet presAssocID="{E055884F-7426-4921-A0E5-9CA56A76B49A}" presName="spH" presStyleCnt="0"/>
      <dgm:spPr/>
    </dgm:pt>
    <dgm:pt modelId="{FFFD7BD8-195B-4FA4-9414-4F4C582F5570}" type="pres">
      <dgm:prSet presAssocID="{E055884F-7426-4921-A0E5-9CA56A76B49A}" presName="desTx" presStyleLbl="node1" presStyleIdx="2" presStyleCnt="6">
        <dgm:presLayoutVars>
          <dgm:bulletEnabled val="1"/>
        </dgm:presLayoutVars>
      </dgm:prSet>
      <dgm:spPr/>
      <dgm:t>
        <a:bodyPr/>
        <a:lstStyle/>
        <a:p>
          <a:endParaRPr lang="sr-Latn-RS"/>
        </a:p>
      </dgm:t>
    </dgm:pt>
    <dgm:pt modelId="{D3A122A3-FC4C-4845-B4FF-0E74CF3D50D3}" type="pres">
      <dgm:prSet presAssocID="{EADBA54B-8207-46FB-8C83-E7274B6ED163}" presName="spV" presStyleCnt="0"/>
      <dgm:spPr/>
    </dgm:pt>
    <dgm:pt modelId="{CCB5FDA4-BEC8-4CA1-835A-2A3BEEBEC456}" type="pres">
      <dgm:prSet presAssocID="{28888755-727E-436B-B2F2-DA7896544A65}" presName="linNode" presStyleCnt="0"/>
      <dgm:spPr/>
    </dgm:pt>
    <dgm:pt modelId="{9312B733-3AEB-49F6-8245-08553BA2949B}" type="pres">
      <dgm:prSet presAssocID="{28888755-727E-436B-B2F2-DA7896544A65}" presName="parTx" presStyleLbl="revTx" presStyleIdx="3" presStyleCnt="6">
        <dgm:presLayoutVars>
          <dgm:chMax val="1"/>
          <dgm:bulletEnabled val="1"/>
        </dgm:presLayoutVars>
      </dgm:prSet>
      <dgm:spPr/>
      <dgm:t>
        <a:bodyPr/>
        <a:lstStyle/>
        <a:p>
          <a:endParaRPr lang="sr-Latn-RS"/>
        </a:p>
      </dgm:t>
    </dgm:pt>
    <dgm:pt modelId="{435AB433-2559-485A-A03D-C32F36288071}" type="pres">
      <dgm:prSet presAssocID="{28888755-727E-436B-B2F2-DA7896544A65}" presName="bracket" presStyleLbl="parChTrans1D1" presStyleIdx="3" presStyleCnt="6"/>
      <dgm:spPr/>
    </dgm:pt>
    <dgm:pt modelId="{C13B9160-72D5-46E0-A1C0-91E8634DFAE2}" type="pres">
      <dgm:prSet presAssocID="{28888755-727E-436B-B2F2-DA7896544A65}" presName="spH" presStyleCnt="0"/>
      <dgm:spPr/>
    </dgm:pt>
    <dgm:pt modelId="{9893D59A-7FEC-486D-89C4-D28135F6121C}" type="pres">
      <dgm:prSet presAssocID="{28888755-727E-436B-B2F2-DA7896544A65}" presName="desTx" presStyleLbl="node1" presStyleIdx="3" presStyleCnt="6">
        <dgm:presLayoutVars>
          <dgm:bulletEnabled val="1"/>
        </dgm:presLayoutVars>
      </dgm:prSet>
      <dgm:spPr/>
      <dgm:t>
        <a:bodyPr/>
        <a:lstStyle/>
        <a:p>
          <a:endParaRPr lang="sr-Latn-RS"/>
        </a:p>
      </dgm:t>
    </dgm:pt>
    <dgm:pt modelId="{A421D242-ABBF-45EB-97FD-83930430328F}" type="pres">
      <dgm:prSet presAssocID="{25C618B1-3FCB-4E3A-AAEB-763F12B41872}" presName="spV" presStyleCnt="0"/>
      <dgm:spPr/>
    </dgm:pt>
    <dgm:pt modelId="{F0DED400-B200-4EA2-AB34-CCFF58E07A6E}" type="pres">
      <dgm:prSet presAssocID="{26EF48C7-6381-4355-B03F-DD441AE957C7}" presName="linNode" presStyleCnt="0"/>
      <dgm:spPr/>
    </dgm:pt>
    <dgm:pt modelId="{EFAACCF6-3A6A-4536-89B0-F0A7C44F6BE1}" type="pres">
      <dgm:prSet presAssocID="{26EF48C7-6381-4355-B03F-DD441AE957C7}" presName="parTx" presStyleLbl="revTx" presStyleIdx="4" presStyleCnt="6">
        <dgm:presLayoutVars>
          <dgm:chMax val="1"/>
          <dgm:bulletEnabled val="1"/>
        </dgm:presLayoutVars>
      </dgm:prSet>
      <dgm:spPr/>
      <dgm:t>
        <a:bodyPr/>
        <a:lstStyle/>
        <a:p>
          <a:endParaRPr lang="sr-Latn-RS"/>
        </a:p>
      </dgm:t>
    </dgm:pt>
    <dgm:pt modelId="{6497CA82-45EE-4BD1-AEB4-CC3961FBFB74}" type="pres">
      <dgm:prSet presAssocID="{26EF48C7-6381-4355-B03F-DD441AE957C7}" presName="bracket" presStyleLbl="parChTrans1D1" presStyleIdx="4" presStyleCnt="6"/>
      <dgm:spPr/>
    </dgm:pt>
    <dgm:pt modelId="{CD7548DD-1E84-4DA7-B1D0-28F3E4EBFF82}" type="pres">
      <dgm:prSet presAssocID="{26EF48C7-6381-4355-B03F-DD441AE957C7}" presName="spH" presStyleCnt="0"/>
      <dgm:spPr/>
    </dgm:pt>
    <dgm:pt modelId="{9A05939C-6B40-4C32-897A-4A6DC3E71E5B}" type="pres">
      <dgm:prSet presAssocID="{26EF48C7-6381-4355-B03F-DD441AE957C7}" presName="desTx" presStyleLbl="node1" presStyleIdx="4" presStyleCnt="6">
        <dgm:presLayoutVars>
          <dgm:bulletEnabled val="1"/>
        </dgm:presLayoutVars>
      </dgm:prSet>
      <dgm:spPr/>
      <dgm:t>
        <a:bodyPr/>
        <a:lstStyle/>
        <a:p>
          <a:endParaRPr lang="sr-Latn-RS"/>
        </a:p>
      </dgm:t>
    </dgm:pt>
    <dgm:pt modelId="{569EA799-9807-4770-B698-79D3EF79120B}" type="pres">
      <dgm:prSet presAssocID="{7F59AFA8-97ED-43F0-BB10-8E36A7F9F28C}" presName="spV" presStyleCnt="0"/>
      <dgm:spPr/>
    </dgm:pt>
    <dgm:pt modelId="{2B991069-479A-498A-AF83-5B33CD9F12C6}" type="pres">
      <dgm:prSet presAssocID="{E1AD8724-28DC-48C5-B75E-B0D1F33E6279}" presName="linNode" presStyleCnt="0"/>
      <dgm:spPr/>
    </dgm:pt>
    <dgm:pt modelId="{939B76D1-BB33-4E50-9ECD-839FB5787B95}" type="pres">
      <dgm:prSet presAssocID="{E1AD8724-28DC-48C5-B75E-B0D1F33E6279}" presName="parTx" presStyleLbl="revTx" presStyleIdx="5" presStyleCnt="6">
        <dgm:presLayoutVars>
          <dgm:chMax val="1"/>
          <dgm:bulletEnabled val="1"/>
        </dgm:presLayoutVars>
      </dgm:prSet>
      <dgm:spPr/>
      <dgm:t>
        <a:bodyPr/>
        <a:lstStyle/>
        <a:p>
          <a:endParaRPr lang="sr-Latn-RS"/>
        </a:p>
      </dgm:t>
    </dgm:pt>
    <dgm:pt modelId="{7845F59F-6101-48DE-ABCC-EC5351843F5B}" type="pres">
      <dgm:prSet presAssocID="{E1AD8724-28DC-48C5-B75E-B0D1F33E6279}" presName="bracket" presStyleLbl="parChTrans1D1" presStyleIdx="5" presStyleCnt="6"/>
      <dgm:spPr/>
    </dgm:pt>
    <dgm:pt modelId="{8DC06B04-AA78-4007-96F1-AC66800E204E}" type="pres">
      <dgm:prSet presAssocID="{E1AD8724-28DC-48C5-B75E-B0D1F33E6279}" presName="spH" presStyleCnt="0"/>
      <dgm:spPr/>
    </dgm:pt>
    <dgm:pt modelId="{B43D6F8D-5103-4DCA-8971-053A6B7A987B}" type="pres">
      <dgm:prSet presAssocID="{E1AD8724-28DC-48C5-B75E-B0D1F33E6279}" presName="desTx" presStyleLbl="node1" presStyleIdx="5" presStyleCnt="6">
        <dgm:presLayoutVars>
          <dgm:bulletEnabled val="1"/>
        </dgm:presLayoutVars>
      </dgm:prSet>
      <dgm:spPr/>
      <dgm:t>
        <a:bodyPr/>
        <a:lstStyle/>
        <a:p>
          <a:endParaRPr lang="sr-Latn-RS"/>
        </a:p>
      </dgm:t>
    </dgm:pt>
  </dgm:ptLst>
  <dgm:cxnLst>
    <dgm:cxn modelId="{87FAF999-9E08-4A6A-A6D7-11D7E30AC118}" type="presOf" srcId="{EEA47F19-311D-44B3-AAA4-35C98BD4844B}" destId="{EFEB1020-9C17-48DC-BBE0-54FA743F9F75}" srcOrd="0" destOrd="0" presId="urn:diagrams.loki3.com/BracketList"/>
    <dgm:cxn modelId="{997AF6DE-9802-4842-96EC-E457543D4099}" srcId="{EEA47F19-311D-44B3-AAA4-35C98BD4844B}" destId="{E055884F-7426-4921-A0E5-9CA56A76B49A}" srcOrd="2" destOrd="0" parTransId="{A220DF32-CC6B-446C-B398-3C6FF19DF138}" sibTransId="{EADBA54B-8207-46FB-8C83-E7274B6ED163}"/>
    <dgm:cxn modelId="{C002A477-0333-4E42-A591-A476378A7B14}" srcId="{EEA47F19-311D-44B3-AAA4-35C98BD4844B}" destId="{26EF48C7-6381-4355-B03F-DD441AE957C7}" srcOrd="4" destOrd="0" parTransId="{18A23F74-72B2-47CE-8CFA-63637C44E493}" sibTransId="{7F59AFA8-97ED-43F0-BB10-8E36A7F9F28C}"/>
    <dgm:cxn modelId="{29D18108-D348-4C83-ABE4-39390C16C5CD}" srcId="{E1B79EE1-1157-4302-AB0B-8FEDC81165FD}" destId="{92FD0664-EE76-4121-BE7B-68FC1EE5F4D7}" srcOrd="0" destOrd="0" parTransId="{A4B2DE69-08CB-4EF5-A179-A9838DCC0C0D}" sibTransId="{31990FCE-83F5-4BCE-86BA-4F924011EADA}"/>
    <dgm:cxn modelId="{53E397A2-7CAD-4A4C-ABDE-885D92961EB2}" type="presOf" srcId="{FE2BA0E8-81AC-463B-B498-EF464F5BCE06}" destId="{9893D59A-7FEC-486D-89C4-D28135F6121C}" srcOrd="0" destOrd="0" presId="urn:diagrams.loki3.com/BracketList"/>
    <dgm:cxn modelId="{48A7DAC8-CBA0-4CCF-8FEB-1A8D1991CE61}" srcId="{26EF48C7-6381-4355-B03F-DD441AE957C7}" destId="{4B4A2A45-FFA7-47F5-A99D-A2DFD7698107}" srcOrd="0" destOrd="0" parTransId="{2E2C89AA-6D36-4A41-9A01-A47B8388C320}" sibTransId="{5B14C082-1404-4C23-9B64-643BA89D25BF}"/>
    <dgm:cxn modelId="{86D1D984-3A22-405C-B36D-C2926B8E421B}" srcId="{28888755-727E-436B-B2F2-DA7896544A65}" destId="{FE2BA0E8-81AC-463B-B498-EF464F5BCE06}" srcOrd="0" destOrd="0" parTransId="{7A39DE39-681C-425E-9FED-FBE278CC5B2D}" sibTransId="{03DEC489-1FE9-42FB-A7B6-2DC930E80875}"/>
    <dgm:cxn modelId="{C1188A4E-FB96-4E8F-9307-7C6CDB28AD6E}" type="presOf" srcId="{4B4A2A45-FFA7-47F5-A99D-A2DFD7698107}" destId="{9A05939C-6B40-4C32-897A-4A6DC3E71E5B}" srcOrd="0" destOrd="0" presId="urn:diagrams.loki3.com/BracketList"/>
    <dgm:cxn modelId="{423F4FFE-A4A5-4DB9-BCD0-81CA33242D4A}" srcId="{EEA47F19-311D-44B3-AAA4-35C98BD4844B}" destId="{28888755-727E-436B-B2F2-DA7896544A65}" srcOrd="3" destOrd="0" parTransId="{74440C20-4C7D-42FA-8A71-91FF1ABB0C2B}" sibTransId="{25C618B1-3FCB-4E3A-AAEB-763F12B41872}"/>
    <dgm:cxn modelId="{1D90891A-5CA6-46E0-9B94-066929D862D5}" type="presOf" srcId="{28888755-727E-436B-B2F2-DA7896544A65}" destId="{9312B733-3AEB-49F6-8245-08553BA2949B}" srcOrd="0" destOrd="0" presId="urn:diagrams.loki3.com/BracketList"/>
    <dgm:cxn modelId="{F0833111-710A-438D-8DAD-39E1E37FCCA2}" type="presOf" srcId="{E1AD8724-28DC-48C5-B75E-B0D1F33E6279}" destId="{939B76D1-BB33-4E50-9ECD-839FB5787B95}" srcOrd="0" destOrd="0" presId="urn:diagrams.loki3.com/BracketList"/>
    <dgm:cxn modelId="{B07D637A-714A-406B-993E-0E5A5B39956B}" type="presOf" srcId="{E1B79EE1-1157-4302-AB0B-8FEDC81165FD}" destId="{F40D94EA-52E0-4740-A924-EAF350BDF213}" srcOrd="0" destOrd="0" presId="urn:diagrams.loki3.com/BracketList"/>
    <dgm:cxn modelId="{B6E9FE2F-54FB-46AA-BA6A-1465C15C85E2}" srcId="{0C844461-76DE-4FEA-A87D-23440AD6FC2E}" destId="{D45E583C-4AAD-40D2-9D24-9A0A68141567}" srcOrd="0" destOrd="0" parTransId="{DF23AB14-DB78-4D25-948A-D263DF13EBEB}" sibTransId="{875C4C0C-D761-476B-9D17-EF850CFCBB84}"/>
    <dgm:cxn modelId="{9EBB09AF-7741-47ED-B436-933466BD5F46}" srcId="{EEA47F19-311D-44B3-AAA4-35C98BD4844B}" destId="{E1AD8724-28DC-48C5-B75E-B0D1F33E6279}" srcOrd="5" destOrd="0" parTransId="{411CE078-310E-457E-A7C1-09A580CCEBB0}" sibTransId="{BCA81F17-B88D-47F3-91A4-C02EC1C807D8}"/>
    <dgm:cxn modelId="{DFA45898-8E34-483C-97B6-EC38D2140466}" srcId="{EEA47F19-311D-44B3-AAA4-35C98BD4844B}" destId="{0C844461-76DE-4FEA-A87D-23440AD6FC2E}" srcOrd="0" destOrd="0" parTransId="{6F031138-6684-4AF8-B48F-F90EB84372B1}" sibTransId="{C24B5DA2-B651-485D-A0F4-95731772C9B8}"/>
    <dgm:cxn modelId="{28FEEFA5-6DE3-40CA-B954-F6DBC6F9FAD9}" type="presOf" srcId="{26EF48C7-6381-4355-B03F-DD441AE957C7}" destId="{EFAACCF6-3A6A-4536-89B0-F0A7C44F6BE1}" srcOrd="0" destOrd="0" presId="urn:diagrams.loki3.com/BracketList"/>
    <dgm:cxn modelId="{EF67239D-5166-423B-9E5F-06A1352131E4}" srcId="{E1AD8724-28DC-48C5-B75E-B0D1F33E6279}" destId="{A22D28D0-C0EE-4FAC-9411-A8A4995FB17B}" srcOrd="0" destOrd="0" parTransId="{7B8C8DE4-9C8E-4AAA-9ABD-7D21384D12EF}" sibTransId="{D9EE63C1-7C79-499A-9EE1-6AFD68E7C84E}"/>
    <dgm:cxn modelId="{F06063E2-D018-4F42-A342-274E0902DE34}" type="presOf" srcId="{A22D28D0-C0EE-4FAC-9411-A8A4995FB17B}" destId="{B43D6F8D-5103-4DCA-8971-053A6B7A987B}" srcOrd="0" destOrd="0" presId="urn:diagrams.loki3.com/BracketList"/>
    <dgm:cxn modelId="{F65CBA75-45F4-4C8A-8772-278962ADE0CE}" type="presOf" srcId="{E055884F-7426-4921-A0E5-9CA56A76B49A}" destId="{CCB8139E-CA19-491D-9FCD-6BF28923C725}" srcOrd="0" destOrd="0" presId="urn:diagrams.loki3.com/BracketList"/>
    <dgm:cxn modelId="{E528FBD6-03D8-4201-832B-0748BD271A16}" srcId="{E055884F-7426-4921-A0E5-9CA56A76B49A}" destId="{6B14159D-5902-471E-9F91-CEA86CA18597}" srcOrd="0" destOrd="0" parTransId="{0D2CFF9B-A50F-43E4-AFA5-E7E960E0BCD0}" sibTransId="{36039859-946E-4D2B-BAA0-EE1BB94895EC}"/>
    <dgm:cxn modelId="{E9154DB6-8B71-4C47-A778-19BA49538396}" type="presOf" srcId="{92FD0664-EE76-4121-BE7B-68FC1EE5F4D7}" destId="{C6BA9D27-2D60-4BA7-98A9-E18E57FDB6CB}" srcOrd="0" destOrd="0" presId="urn:diagrams.loki3.com/BracketList"/>
    <dgm:cxn modelId="{39B6D187-F738-494F-864B-824768F311FC}" type="presOf" srcId="{6B14159D-5902-471E-9F91-CEA86CA18597}" destId="{FFFD7BD8-195B-4FA4-9414-4F4C582F5570}" srcOrd="0" destOrd="0" presId="urn:diagrams.loki3.com/BracketList"/>
    <dgm:cxn modelId="{DD617B54-39C2-497E-9D94-251C9FAD9A35}" type="presOf" srcId="{0C844461-76DE-4FEA-A87D-23440AD6FC2E}" destId="{C6144CDB-22C1-4337-9F95-C3A522A707D1}" srcOrd="0" destOrd="0" presId="urn:diagrams.loki3.com/BracketList"/>
    <dgm:cxn modelId="{9CBF9DF9-AB9B-4A23-9199-3C2DD5A0CE43}" srcId="{EEA47F19-311D-44B3-AAA4-35C98BD4844B}" destId="{E1B79EE1-1157-4302-AB0B-8FEDC81165FD}" srcOrd="1" destOrd="0" parTransId="{D901DA59-A95A-4489-99A8-4140EE7BA89A}" sibTransId="{E99A6F9C-C544-4400-B178-20BC6CFFFE07}"/>
    <dgm:cxn modelId="{1021894C-289A-4B28-BA0D-6767C27230B8}" type="presOf" srcId="{D45E583C-4AAD-40D2-9D24-9A0A68141567}" destId="{7BB6658A-32E0-42C7-B82A-240BF45CF27D}" srcOrd="0" destOrd="0" presId="urn:diagrams.loki3.com/BracketList"/>
    <dgm:cxn modelId="{AB42D7A7-653E-47B5-9F42-6E7309322647}" type="presParOf" srcId="{EFEB1020-9C17-48DC-BBE0-54FA743F9F75}" destId="{98695426-23ED-40C0-90A1-2BB445DEBC64}" srcOrd="0" destOrd="0" presId="urn:diagrams.loki3.com/BracketList"/>
    <dgm:cxn modelId="{88359D50-1F2C-4547-ACE7-4937D5FD3348}" type="presParOf" srcId="{98695426-23ED-40C0-90A1-2BB445DEBC64}" destId="{C6144CDB-22C1-4337-9F95-C3A522A707D1}" srcOrd="0" destOrd="0" presId="urn:diagrams.loki3.com/BracketList"/>
    <dgm:cxn modelId="{56E45241-B190-4DE5-A94F-DBDE133CC0A6}" type="presParOf" srcId="{98695426-23ED-40C0-90A1-2BB445DEBC64}" destId="{02385D1D-92EB-445D-B736-940004751C79}" srcOrd="1" destOrd="0" presId="urn:diagrams.loki3.com/BracketList"/>
    <dgm:cxn modelId="{2931D4A6-7CE4-4574-8F38-13B1A85E814A}" type="presParOf" srcId="{98695426-23ED-40C0-90A1-2BB445DEBC64}" destId="{99D36636-E395-439F-A79A-29C0BFB6F7E4}" srcOrd="2" destOrd="0" presId="urn:diagrams.loki3.com/BracketList"/>
    <dgm:cxn modelId="{62613B9E-02C6-448F-8B3E-664ACF54EAF2}" type="presParOf" srcId="{98695426-23ED-40C0-90A1-2BB445DEBC64}" destId="{7BB6658A-32E0-42C7-B82A-240BF45CF27D}" srcOrd="3" destOrd="0" presId="urn:diagrams.loki3.com/BracketList"/>
    <dgm:cxn modelId="{1332BA43-D1F0-4534-AEF5-567EDB0DAA27}" type="presParOf" srcId="{EFEB1020-9C17-48DC-BBE0-54FA743F9F75}" destId="{5B3CB043-7A92-47E9-A4C4-39EC715F2552}" srcOrd="1" destOrd="0" presId="urn:diagrams.loki3.com/BracketList"/>
    <dgm:cxn modelId="{6F0DEA31-053D-4757-A3F1-C4AED257CE3B}" type="presParOf" srcId="{EFEB1020-9C17-48DC-BBE0-54FA743F9F75}" destId="{D9DF5E9A-39D4-44B7-A326-58B07A05D91E}" srcOrd="2" destOrd="0" presId="urn:diagrams.loki3.com/BracketList"/>
    <dgm:cxn modelId="{B1760F33-1DBF-4C9E-B44B-A6A107201CF0}" type="presParOf" srcId="{D9DF5E9A-39D4-44B7-A326-58B07A05D91E}" destId="{F40D94EA-52E0-4740-A924-EAF350BDF213}" srcOrd="0" destOrd="0" presId="urn:diagrams.loki3.com/BracketList"/>
    <dgm:cxn modelId="{E05D97EB-C4AC-4587-8803-EB26112029DC}" type="presParOf" srcId="{D9DF5E9A-39D4-44B7-A326-58B07A05D91E}" destId="{0E930D30-96BC-4D43-B65A-EE88C46DBE48}" srcOrd="1" destOrd="0" presId="urn:diagrams.loki3.com/BracketList"/>
    <dgm:cxn modelId="{DC4347B1-A070-4871-882A-8CD1ECF27540}" type="presParOf" srcId="{D9DF5E9A-39D4-44B7-A326-58B07A05D91E}" destId="{5831BF15-ED1F-4BD5-857B-18B8E573D9AB}" srcOrd="2" destOrd="0" presId="urn:diagrams.loki3.com/BracketList"/>
    <dgm:cxn modelId="{1E7448D8-C1E4-4B4D-8E3F-4EC6D422CA39}" type="presParOf" srcId="{D9DF5E9A-39D4-44B7-A326-58B07A05D91E}" destId="{C6BA9D27-2D60-4BA7-98A9-E18E57FDB6CB}" srcOrd="3" destOrd="0" presId="urn:diagrams.loki3.com/BracketList"/>
    <dgm:cxn modelId="{E9969BE0-22D4-47FD-AB4E-56E157AAFF3C}" type="presParOf" srcId="{EFEB1020-9C17-48DC-BBE0-54FA743F9F75}" destId="{5A002753-9FCA-4DC5-B8A6-1F7632BDDE58}" srcOrd="3" destOrd="0" presId="urn:diagrams.loki3.com/BracketList"/>
    <dgm:cxn modelId="{F5BAC381-EF18-4D17-A7FC-E82827E25D28}" type="presParOf" srcId="{EFEB1020-9C17-48DC-BBE0-54FA743F9F75}" destId="{9709DCCB-B8A8-47BC-A303-F9EC41DA889E}" srcOrd="4" destOrd="0" presId="urn:diagrams.loki3.com/BracketList"/>
    <dgm:cxn modelId="{86619517-933C-42D8-9489-6FCEC01DD220}" type="presParOf" srcId="{9709DCCB-B8A8-47BC-A303-F9EC41DA889E}" destId="{CCB8139E-CA19-491D-9FCD-6BF28923C725}" srcOrd="0" destOrd="0" presId="urn:diagrams.loki3.com/BracketList"/>
    <dgm:cxn modelId="{02F0F7C4-2988-4AF9-BF04-64F0EE634B90}" type="presParOf" srcId="{9709DCCB-B8A8-47BC-A303-F9EC41DA889E}" destId="{14D1633C-A097-4A5A-8269-B04E98857E56}" srcOrd="1" destOrd="0" presId="urn:diagrams.loki3.com/BracketList"/>
    <dgm:cxn modelId="{FEBBB89A-3DC9-4361-99FA-2638888193E6}" type="presParOf" srcId="{9709DCCB-B8A8-47BC-A303-F9EC41DA889E}" destId="{82B38D6F-2AA7-4339-A71D-28AA55699178}" srcOrd="2" destOrd="0" presId="urn:diagrams.loki3.com/BracketList"/>
    <dgm:cxn modelId="{13739E10-8EFE-4740-BDD6-C65738E97814}" type="presParOf" srcId="{9709DCCB-B8A8-47BC-A303-F9EC41DA889E}" destId="{FFFD7BD8-195B-4FA4-9414-4F4C582F5570}" srcOrd="3" destOrd="0" presId="urn:diagrams.loki3.com/BracketList"/>
    <dgm:cxn modelId="{41663860-8DE3-4FD4-8980-1FEBADA3B6B3}" type="presParOf" srcId="{EFEB1020-9C17-48DC-BBE0-54FA743F9F75}" destId="{D3A122A3-FC4C-4845-B4FF-0E74CF3D50D3}" srcOrd="5" destOrd="0" presId="urn:diagrams.loki3.com/BracketList"/>
    <dgm:cxn modelId="{AC162940-BA85-4CC1-8E11-F867C7B5704E}" type="presParOf" srcId="{EFEB1020-9C17-48DC-BBE0-54FA743F9F75}" destId="{CCB5FDA4-BEC8-4CA1-835A-2A3BEEBEC456}" srcOrd="6" destOrd="0" presId="urn:diagrams.loki3.com/BracketList"/>
    <dgm:cxn modelId="{E46BC4CC-A39A-4D98-8BAA-FCFC538FA5A8}" type="presParOf" srcId="{CCB5FDA4-BEC8-4CA1-835A-2A3BEEBEC456}" destId="{9312B733-3AEB-49F6-8245-08553BA2949B}" srcOrd="0" destOrd="0" presId="urn:diagrams.loki3.com/BracketList"/>
    <dgm:cxn modelId="{CB5D7538-FD50-4393-8217-84EC1FA41A65}" type="presParOf" srcId="{CCB5FDA4-BEC8-4CA1-835A-2A3BEEBEC456}" destId="{435AB433-2559-485A-A03D-C32F36288071}" srcOrd="1" destOrd="0" presId="urn:diagrams.loki3.com/BracketList"/>
    <dgm:cxn modelId="{A5F4C2C0-2AD0-4D9C-9722-B687CB19AED5}" type="presParOf" srcId="{CCB5FDA4-BEC8-4CA1-835A-2A3BEEBEC456}" destId="{C13B9160-72D5-46E0-A1C0-91E8634DFAE2}" srcOrd="2" destOrd="0" presId="urn:diagrams.loki3.com/BracketList"/>
    <dgm:cxn modelId="{7A26CC70-3B05-4550-B48E-AA9179FBA0D8}" type="presParOf" srcId="{CCB5FDA4-BEC8-4CA1-835A-2A3BEEBEC456}" destId="{9893D59A-7FEC-486D-89C4-D28135F6121C}" srcOrd="3" destOrd="0" presId="urn:diagrams.loki3.com/BracketList"/>
    <dgm:cxn modelId="{09210F02-D189-4C6E-BB0B-13D5D35D29D6}" type="presParOf" srcId="{EFEB1020-9C17-48DC-BBE0-54FA743F9F75}" destId="{A421D242-ABBF-45EB-97FD-83930430328F}" srcOrd="7" destOrd="0" presId="urn:diagrams.loki3.com/BracketList"/>
    <dgm:cxn modelId="{BF9B1FA8-C6F8-417C-9283-F4B7F3F4EF70}" type="presParOf" srcId="{EFEB1020-9C17-48DC-BBE0-54FA743F9F75}" destId="{F0DED400-B200-4EA2-AB34-CCFF58E07A6E}" srcOrd="8" destOrd="0" presId="urn:diagrams.loki3.com/BracketList"/>
    <dgm:cxn modelId="{E345153F-C919-4567-BC59-069A2E963EE9}" type="presParOf" srcId="{F0DED400-B200-4EA2-AB34-CCFF58E07A6E}" destId="{EFAACCF6-3A6A-4536-89B0-F0A7C44F6BE1}" srcOrd="0" destOrd="0" presId="urn:diagrams.loki3.com/BracketList"/>
    <dgm:cxn modelId="{19F0349F-94B2-48EF-9CB1-A53AF6DFB3E3}" type="presParOf" srcId="{F0DED400-B200-4EA2-AB34-CCFF58E07A6E}" destId="{6497CA82-45EE-4BD1-AEB4-CC3961FBFB74}" srcOrd="1" destOrd="0" presId="urn:diagrams.loki3.com/BracketList"/>
    <dgm:cxn modelId="{BDC27EB9-8B7C-4816-8A7F-E481DA678E0A}" type="presParOf" srcId="{F0DED400-B200-4EA2-AB34-CCFF58E07A6E}" destId="{CD7548DD-1E84-4DA7-B1D0-28F3E4EBFF82}" srcOrd="2" destOrd="0" presId="urn:diagrams.loki3.com/BracketList"/>
    <dgm:cxn modelId="{C48B11B7-350A-42FB-B1E8-37C6E8B4B104}" type="presParOf" srcId="{F0DED400-B200-4EA2-AB34-CCFF58E07A6E}" destId="{9A05939C-6B40-4C32-897A-4A6DC3E71E5B}" srcOrd="3" destOrd="0" presId="urn:diagrams.loki3.com/BracketList"/>
    <dgm:cxn modelId="{ABE5130E-CE17-45B1-8A81-C0E4C5D4AA9D}" type="presParOf" srcId="{EFEB1020-9C17-48DC-BBE0-54FA743F9F75}" destId="{569EA799-9807-4770-B698-79D3EF79120B}" srcOrd="9" destOrd="0" presId="urn:diagrams.loki3.com/BracketList"/>
    <dgm:cxn modelId="{C3FF0216-0C3D-49E3-97BA-BD3CECD08547}" type="presParOf" srcId="{EFEB1020-9C17-48DC-BBE0-54FA743F9F75}" destId="{2B991069-479A-498A-AF83-5B33CD9F12C6}" srcOrd="10" destOrd="0" presId="urn:diagrams.loki3.com/BracketList"/>
    <dgm:cxn modelId="{2C9BD979-B402-42D4-9CC8-2BC1BD98FC71}" type="presParOf" srcId="{2B991069-479A-498A-AF83-5B33CD9F12C6}" destId="{939B76D1-BB33-4E50-9ECD-839FB5787B95}" srcOrd="0" destOrd="0" presId="urn:diagrams.loki3.com/BracketList"/>
    <dgm:cxn modelId="{060B9C99-62E4-4DB3-A4C2-3B4F7EB8EA0E}" type="presParOf" srcId="{2B991069-479A-498A-AF83-5B33CD9F12C6}" destId="{7845F59F-6101-48DE-ABCC-EC5351843F5B}" srcOrd="1" destOrd="0" presId="urn:diagrams.loki3.com/BracketList"/>
    <dgm:cxn modelId="{A6CBCD60-0B97-4541-81C0-E2BA7C5B3668}" type="presParOf" srcId="{2B991069-479A-498A-AF83-5B33CD9F12C6}" destId="{8DC06B04-AA78-4007-96F1-AC66800E204E}" srcOrd="2" destOrd="0" presId="urn:diagrams.loki3.com/BracketList"/>
    <dgm:cxn modelId="{1BB5E12F-D959-4CAD-8C9A-57D3AA29A1E3}" type="presParOf" srcId="{2B991069-479A-498A-AF83-5B33CD9F12C6}" destId="{B43D6F8D-5103-4DCA-8971-053A6B7A987B}" srcOrd="3" destOrd="0" presId="urn:diagrams.loki3.com/Bracket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1C1FF8-D24B-462D-B13F-4086A7342655}" type="doc">
      <dgm:prSet loTypeId="urn:microsoft.com/office/officeart/2005/8/layout/radial3" loCatId="cycle" qsTypeId="urn:microsoft.com/office/officeart/2005/8/quickstyle/simple5" qsCatId="simple" csTypeId="urn:microsoft.com/office/officeart/2005/8/colors/accent4_5" csCatId="accent4" phldr="1"/>
      <dgm:spPr/>
      <dgm:t>
        <a:bodyPr/>
        <a:lstStyle/>
        <a:p>
          <a:endParaRPr lang="en-US"/>
        </a:p>
      </dgm:t>
    </dgm:pt>
    <dgm:pt modelId="{43275D6C-D470-4E2E-96F8-239EECE5D634}">
      <dgm:prSet phldrT="[Text]"/>
      <dgm:spPr/>
      <dgm:t>
        <a:bodyPr/>
        <a:lstStyle/>
        <a:p>
          <a:pPr algn="ctr"/>
          <a:r>
            <a:rPr lang="sr-Cyrl-RS" dirty="0">
              <a:latin typeface="Times New Roman" pitchFamily="18" charset="0"/>
              <a:cs typeface="Times New Roman" pitchFamily="18" charset="0"/>
            </a:rPr>
            <a:t>Укупни буџетски приходи и </a:t>
          </a:r>
          <a:r>
            <a:rPr lang="sr-Cyrl-RS">
              <a:latin typeface="Times New Roman" pitchFamily="18" charset="0"/>
              <a:cs typeface="Times New Roman" pitchFamily="18" charset="0"/>
            </a:rPr>
            <a:t>примања  </a:t>
          </a:r>
          <a:r>
            <a:rPr lang="sr-Cyrl-RS" smtClean="0">
              <a:latin typeface="Times New Roman" pitchFamily="18" charset="0"/>
              <a:cs typeface="Times New Roman" pitchFamily="18" charset="0"/>
            </a:rPr>
            <a:t>1.543.014.878.00</a:t>
          </a:r>
          <a:r>
            <a:rPr lang="sr-Cyrl-RS" smtClean="0">
              <a:solidFill>
                <a:schemeClr val="tx1"/>
              </a:solidFill>
              <a:latin typeface="Times New Roman" pitchFamily="18" charset="0"/>
              <a:cs typeface="Times New Roman" pitchFamily="18" charset="0"/>
            </a:rPr>
            <a:t> </a:t>
          </a:r>
          <a:r>
            <a:rPr lang="sr-Cyrl-RS" dirty="0">
              <a:latin typeface="Times New Roman" pitchFamily="18" charset="0"/>
              <a:cs typeface="Times New Roman" pitchFamily="18" charset="0"/>
            </a:rPr>
            <a:t>динара</a:t>
          </a:r>
          <a:endParaRPr lang="en-US" dirty="0">
            <a:latin typeface="Times New Roman" pitchFamily="18" charset="0"/>
            <a:cs typeface="Times New Roman" pitchFamily="18" charset="0"/>
          </a:endParaRPr>
        </a:p>
      </dgm:t>
    </dgm:pt>
    <dgm:pt modelId="{C3508CD6-4178-4856-A1A5-59121457A236}" type="parTrans" cxnId="{0AC9C91C-155D-46F0-9E26-33B93E5E0E08}">
      <dgm:prSet/>
      <dgm:spPr/>
      <dgm:t>
        <a:bodyPr/>
        <a:lstStyle/>
        <a:p>
          <a:pPr algn="ctr"/>
          <a:endParaRPr lang="en-US"/>
        </a:p>
      </dgm:t>
    </dgm:pt>
    <dgm:pt modelId="{5344238D-D1B6-460D-9BE4-114CABEA8131}" type="sibTrans" cxnId="{0AC9C91C-155D-46F0-9E26-33B93E5E0E08}">
      <dgm:prSet/>
      <dgm:spPr/>
      <dgm:t>
        <a:bodyPr/>
        <a:lstStyle/>
        <a:p>
          <a:pPr algn="ctr"/>
          <a:endParaRPr lang="en-US"/>
        </a:p>
      </dgm:t>
    </dgm:pt>
    <dgm:pt modelId="{DB1A1606-130D-4B45-9553-0A0B804495DF}">
      <dgm:prSet phldrT="[Text]"/>
      <dgm:spPr/>
      <dgm:t>
        <a:bodyPr/>
        <a:lstStyle/>
        <a:p>
          <a:pPr algn="ctr"/>
          <a:r>
            <a:rPr lang="sr-Cyrl-RS" dirty="0">
              <a:latin typeface="Times New Roman" pitchFamily="18" charset="0"/>
              <a:cs typeface="Times New Roman" pitchFamily="18" charset="0"/>
            </a:rPr>
            <a:t>Приходи од  </a:t>
          </a:r>
          <a:r>
            <a:rPr lang="sr-Cyrl-RS" dirty="0" smtClean="0">
              <a:latin typeface="Times New Roman" pitchFamily="18" charset="0"/>
              <a:cs typeface="Times New Roman" pitchFamily="18" charset="0"/>
            </a:rPr>
            <a:t>пореза </a:t>
          </a:r>
          <a:r>
            <a:rPr lang="en-US" dirty="0" smtClean="0">
              <a:latin typeface="Times New Roman" pitchFamily="18" charset="0"/>
              <a:cs typeface="Times New Roman" pitchFamily="18" charset="0"/>
            </a:rPr>
            <a:t>961.402</a:t>
          </a:r>
          <a:r>
            <a:rPr lang="sr-Cyrl-RS" dirty="0" smtClean="0">
              <a:solidFill>
                <a:schemeClr val="tx1"/>
              </a:solidFill>
              <a:latin typeface="Times New Roman" pitchFamily="18" charset="0"/>
              <a:cs typeface="Times New Roman" pitchFamily="18" charset="0"/>
            </a:rPr>
            <a:t>.000,00</a:t>
          </a:r>
          <a:r>
            <a:rPr lang="sr-Cyrl-RS" dirty="0" smtClean="0">
              <a:latin typeface="Times New Roman" pitchFamily="18" charset="0"/>
              <a:cs typeface="Times New Roman" pitchFamily="18" charset="0"/>
            </a:rPr>
            <a:t>    </a:t>
          </a:r>
          <a:r>
            <a:rPr lang="sr-Cyrl-RS" dirty="0">
              <a:latin typeface="Times New Roman" pitchFamily="18" charset="0"/>
              <a:cs typeface="Times New Roman" pitchFamily="18" charset="0"/>
            </a:rPr>
            <a:t>динара</a:t>
          </a:r>
          <a:endParaRPr lang="en-US" dirty="0">
            <a:latin typeface="Times New Roman" pitchFamily="18" charset="0"/>
            <a:cs typeface="Times New Roman" pitchFamily="18" charset="0"/>
          </a:endParaRPr>
        </a:p>
      </dgm:t>
    </dgm:pt>
    <dgm:pt modelId="{E71C9696-7619-4519-B8E6-F2196E95C10E}" type="parTrans" cxnId="{8DDA3E00-731C-4A18-9115-B59AF995D68E}">
      <dgm:prSet/>
      <dgm:spPr/>
      <dgm:t>
        <a:bodyPr/>
        <a:lstStyle/>
        <a:p>
          <a:pPr algn="ctr"/>
          <a:endParaRPr lang="en-US"/>
        </a:p>
      </dgm:t>
    </dgm:pt>
    <dgm:pt modelId="{411BF947-09C5-4608-92FF-81B3B11A697B}" type="sibTrans" cxnId="{8DDA3E00-731C-4A18-9115-B59AF995D68E}">
      <dgm:prSet/>
      <dgm:spPr/>
      <dgm:t>
        <a:bodyPr/>
        <a:lstStyle/>
        <a:p>
          <a:pPr algn="ctr"/>
          <a:endParaRPr lang="en-US"/>
        </a:p>
      </dgm:t>
    </dgm:pt>
    <dgm:pt modelId="{AEA7499A-114B-4146-9776-CDD8ACEC6B39}">
      <dgm:prSet phldrT="[Text]"/>
      <dgm:spPr/>
      <dgm:t>
        <a:bodyPr/>
        <a:lstStyle/>
        <a:p>
          <a:pPr algn="ctr"/>
          <a:r>
            <a:rPr lang="sr-Cyrl-RS" dirty="0">
              <a:latin typeface="Times New Roman" pitchFamily="18" charset="0"/>
              <a:cs typeface="Times New Roman" pitchFamily="18" charset="0"/>
            </a:rPr>
            <a:t>Трансфери </a:t>
          </a:r>
          <a:r>
            <a:rPr lang="sr-Cyrl-RS"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42.473.000</a:t>
          </a:r>
          <a:r>
            <a:rPr lang="sr-Cyrl-RS" dirty="0" smtClean="0">
              <a:latin typeface="Times New Roman" pitchFamily="18" charset="0"/>
              <a:cs typeface="Times New Roman" pitchFamily="18" charset="0"/>
            </a:rPr>
            <a:t>,</a:t>
          </a:r>
          <a:r>
            <a:rPr lang="en-US" dirty="0" smtClean="0">
              <a:solidFill>
                <a:schemeClr val="tx1"/>
              </a:solidFill>
              <a:latin typeface="Times New Roman" pitchFamily="18" charset="0"/>
              <a:cs typeface="Times New Roman" pitchFamily="18" charset="0"/>
            </a:rPr>
            <a:t>00</a:t>
          </a:r>
          <a:r>
            <a:rPr lang="sr-Latn-RS" dirty="0" smtClean="0">
              <a:solidFill>
                <a:schemeClr val="tx1"/>
              </a:solidFill>
              <a:latin typeface="Times New Roman" pitchFamily="18" charset="0"/>
              <a:cs typeface="Times New Roman" pitchFamily="18" charset="0"/>
            </a:rPr>
            <a:t> </a:t>
          </a:r>
          <a:r>
            <a:rPr lang="sr-Cyrl-RS" dirty="0">
              <a:latin typeface="Times New Roman" pitchFamily="18" charset="0"/>
              <a:cs typeface="Times New Roman" pitchFamily="18" charset="0"/>
            </a:rPr>
            <a:t>дин</a:t>
          </a:r>
          <a:r>
            <a:rPr lang="sr-Cyrl-RS" dirty="0"/>
            <a:t>ара</a:t>
          </a:r>
          <a:endParaRPr lang="en-US" dirty="0"/>
        </a:p>
      </dgm:t>
    </dgm:pt>
    <dgm:pt modelId="{3756029C-568E-4504-8660-3DE9F861C604}" type="parTrans" cxnId="{72EA3587-932B-4810-997C-DB062E3570AF}">
      <dgm:prSet/>
      <dgm:spPr/>
      <dgm:t>
        <a:bodyPr/>
        <a:lstStyle/>
        <a:p>
          <a:pPr algn="ctr"/>
          <a:endParaRPr lang="en-US"/>
        </a:p>
      </dgm:t>
    </dgm:pt>
    <dgm:pt modelId="{FB33CDA3-B14A-45E1-8720-9AFFB02CF5C0}" type="sibTrans" cxnId="{72EA3587-932B-4810-997C-DB062E3570AF}">
      <dgm:prSet/>
      <dgm:spPr/>
      <dgm:t>
        <a:bodyPr/>
        <a:lstStyle/>
        <a:p>
          <a:pPr algn="ctr"/>
          <a:endParaRPr lang="en-US"/>
        </a:p>
      </dgm:t>
    </dgm:pt>
    <dgm:pt modelId="{BF71EFAE-EC9F-46E9-BD2A-1686637595DA}">
      <dgm:prSet phldrT="[Text]"/>
      <dgm:spPr/>
      <dgm:t>
        <a:bodyPr/>
        <a:lstStyle/>
        <a:p>
          <a:pPr algn="ctr"/>
          <a:r>
            <a:rPr lang="sr-Cyrl-RS" dirty="0">
              <a:latin typeface="Times New Roman" pitchFamily="18" charset="0"/>
              <a:cs typeface="Times New Roman" pitchFamily="18" charset="0"/>
            </a:rPr>
            <a:t>Други </a:t>
          </a:r>
          <a:r>
            <a:rPr lang="sr-Cyrl-RS" dirty="0" smtClean="0">
              <a:latin typeface="Times New Roman" pitchFamily="18" charset="0"/>
              <a:cs typeface="Times New Roman" pitchFamily="18" charset="0"/>
            </a:rPr>
            <a:t>приходи</a:t>
          </a:r>
          <a:r>
            <a:rPr lang="en-US"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и меморандумске ставке  </a:t>
          </a:r>
          <a:r>
            <a:rPr lang="en-US" dirty="0" smtClean="0">
              <a:latin typeface="Times New Roman" pitchFamily="18" charset="0"/>
              <a:cs typeface="Times New Roman" pitchFamily="18" charset="0"/>
            </a:rPr>
            <a:t>66.185</a:t>
          </a:r>
          <a:r>
            <a:rPr lang="sr-Cyrl-RS" dirty="0" smtClean="0">
              <a:solidFill>
                <a:schemeClr val="tx1"/>
              </a:solidFill>
              <a:latin typeface="Times New Roman" pitchFamily="18" charset="0"/>
              <a:cs typeface="Times New Roman" pitchFamily="18" charset="0"/>
            </a:rPr>
            <a:t>.000,00</a:t>
          </a:r>
          <a:r>
            <a:rPr lang="en-US" dirty="0" smtClean="0">
              <a:solidFill>
                <a:srgbClr val="FF0000"/>
              </a:solidFill>
              <a:latin typeface="Times New Roman" pitchFamily="18" charset="0"/>
              <a:cs typeface="Times New Roman" pitchFamily="18" charset="0"/>
            </a:rPr>
            <a:t> </a:t>
          </a:r>
          <a:r>
            <a:rPr lang="sr-Cyrl-RS" dirty="0">
              <a:latin typeface="Times New Roman" pitchFamily="18" charset="0"/>
              <a:cs typeface="Times New Roman" pitchFamily="18" charset="0"/>
            </a:rPr>
            <a:t>динара</a:t>
          </a:r>
          <a:endParaRPr lang="en-US" dirty="0">
            <a:latin typeface="Times New Roman" pitchFamily="18" charset="0"/>
            <a:cs typeface="Times New Roman" pitchFamily="18" charset="0"/>
          </a:endParaRPr>
        </a:p>
      </dgm:t>
    </dgm:pt>
    <dgm:pt modelId="{C16FE7E0-0CCD-40DA-AE7B-F518D75734AD}" type="parTrans" cxnId="{E91D5090-0D92-42B7-9D4F-F91AB585D7A9}">
      <dgm:prSet/>
      <dgm:spPr/>
      <dgm:t>
        <a:bodyPr/>
        <a:lstStyle/>
        <a:p>
          <a:pPr algn="ctr"/>
          <a:endParaRPr lang="en-US"/>
        </a:p>
      </dgm:t>
    </dgm:pt>
    <dgm:pt modelId="{83F53DA1-8C67-4AF5-A20A-9CEC6105D842}" type="sibTrans" cxnId="{E91D5090-0D92-42B7-9D4F-F91AB585D7A9}">
      <dgm:prSet/>
      <dgm:spPr/>
      <dgm:t>
        <a:bodyPr/>
        <a:lstStyle/>
        <a:p>
          <a:pPr algn="ctr"/>
          <a:endParaRPr lang="en-US"/>
        </a:p>
      </dgm:t>
    </dgm:pt>
    <dgm:pt modelId="{40EF3D92-C4CB-4CBC-8AED-087234C53764}">
      <dgm:prSet phldrT="[Text]"/>
      <dgm:spPr/>
      <dgm:t>
        <a:bodyPr/>
        <a:lstStyle/>
        <a:p>
          <a:pPr algn="ctr"/>
          <a:r>
            <a:rPr lang="sr-Cyrl-RS" dirty="0">
              <a:latin typeface="Times New Roman" pitchFamily="18" charset="0"/>
              <a:cs typeface="Times New Roman" pitchFamily="18" charset="0"/>
            </a:rPr>
            <a:t>Примања од продаје нефинансијске имовине  </a:t>
          </a:r>
          <a:r>
            <a:rPr lang="en-US" dirty="0" smtClean="0">
              <a:latin typeface="Times New Roman" pitchFamily="18" charset="0"/>
              <a:cs typeface="Times New Roman" pitchFamily="18" charset="0"/>
            </a:rPr>
            <a:t>9.530</a:t>
          </a:r>
          <a:r>
            <a:rPr lang="en-US" dirty="0" smtClean="0">
              <a:solidFill>
                <a:schemeClr val="tx1"/>
              </a:solidFill>
              <a:latin typeface="Times New Roman" pitchFamily="18" charset="0"/>
              <a:cs typeface="Times New Roman" pitchFamily="18" charset="0"/>
            </a:rPr>
            <a:t>.000,00</a:t>
          </a:r>
          <a:r>
            <a:rPr lang="sr-Cyrl-RS" dirty="0" smtClean="0">
              <a:solidFill>
                <a:schemeClr val="tx1"/>
              </a:solidFill>
              <a:latin typeface="Times New Roman" pitchFamily="18" charset="0"/>
              <a:cs typeface="Times New Roman" pitchFamily="18" charset="0"/>
            </a:rPr>
            <a:t> </a:t>
          </a:r>
          <a:r>
            <a:rPr lang="sr-Cyrl-RS" dirty="0">
              <a:latin typeface="Times New Roman" pitchFamily="18" charset="0"/>
              <a:cs typeface="Times New Roman" pitchFamily="18" charset="0"/>
            </a:rPr>
            <a:t>динара</a:t>
          </a:r>
          <a:endParaRPr lang="en-US" dirty="0">
            <a:latin typeface="Times New Roman" pitchFamily="18" charset="0"/>
            <a:cs typeface="Times New Roman" pitchFamily="18" charset="0"/>
          </a:endParaRPr>
        </a:p>
      </dgm:t>
    </dgm:pt>
    <dgm:pt modelId="{4FA9126D-361B-4DA5-854C-1DB4EE314D93}" type="parTrans" cxnId="{352C831E-5F27-4CEA-B329-F961BC5C1E53}">
      <dgm:prSet/>
      <dgm:spPr/>
      <dgm:t>
        <a:bodyPr/>
        <a:lstStyle/>
        <a:p>
          <a:pPr algn="ctr"/>
          <a:endParaRPr lang="en-US"/>
        </a:p>
      </dgm:t>
    </dgm:pt>
    <dgm:pt modelId="{DCC66F39-0032-4915-A732-5C415659FF68}" type="sibTrans" cxnId="{352C831E-5F27-4CEA-B329-F961BC5C1E53}">
      <dgm:prSet/>
      <dgm:spPr/>
      <dgm:t>
        <a:bodyPr/>
        <a:lstStyle/>
        <a:p>
          <a:pPr algn="ctr"/>
          <a:endParaRPr lang="en-US"/>
        </a:p>
      </dgm:t>
    </dgm:pt>
    <dgm:pt modelId="{920F0D4F-6C4C-4BE8-9363-F48FBF034871}">
      <dgm:prSet phldrT="[Text]"/>
      <dgm:spPr/>
      <dgm:t>
        <a:bodyPr/>
        <a:lstStyle/>
        <a:p>
          <a:pPr algn="ctr"/>
          <a:r>
            <a:rPr lang="sr-Cyrl-RS" dirty="0">
              <a:latin typeface="Times New Roman" pitchFamily="18" charset="0"/>
              <a:cs typeface="Times New Roman" pitchFamily="18" charset="0"/>
            </a:rPr>
            <a:t>Примања од продаје финансијске имовине  </a:t>
          </a:r>
          <a:r>
            <a:rPr lang="en-US" dirty="0">
              <a:solidFill>
                <a:schemeClr val="tx1"/>
              </a:solidFill>
              <a:latin typeface="Times New Roman" pitchFamily="18" charset="0"/>
              <a:cs typeface="Times New Roman" pitchFamily="18" charset="0"/>
            </a:rPr>
            <a:t>0,00</a:t>
          </a:r>
          <a:r>
            <a:rPr lang="en-US" dirty="0">
              <a:solidFill>
                <a:srgbClr val="FF0000"/>
              </a:solidFill>
              <a:latin typeface="Times New Roman" pitchFamily="18" charset="0"/>
              <a:cs typeface="Times New Roman" pitchFamily="18" charset="0"/>
            </a:rPr>
            <a:t> </a:t>
          </a:r>
          <a:r>
            <a:rPr lang="sr-Cyrl-RS" dirty="0">
              <a:latin typeface="Times New Roman" pitchFamily="18" charset="0"/>
              <a:cs typeface="Times New Roman" pitchFamily="18" charset="0"/>
            </a:rPr>
            <a:t>динара</a:t>
          </a:r>
          <a:endParaRPr lang="en-US" dirty="0">
            <a:latin typeface="Times New Roman" pitchFamily="18" charset="0"/>
            <a:cs typeface="Times New Roman" pitchFamily="18" charset="0"/>
          </a:endParaRPr>
        </a:p>
      </dgm:t>
    </dgm:pt>
    <dgm:pt modelId="{43AA7920-B602-4336-8E46-A663A1629DDB}" type="parTrans" cxnId="{705D8BCA-A875-424B-917F-D801608B9607}">
      <dgm:prSet/>
      <dgm:spPr/>
      <dgm:t>
        <a:bodyPr/>
        <a:lstStyle/>
        <a:p>
          <a:pPr algn="ctr"/>
          <a:endParaRPr lang="en-US"/>
        </a:p>
      </dgm:t>
    </dgm:pt>
    <dgm:pt modelId="{5F9FEDD2-AAF1-4278-94C9-B59264FA9EB9}" type="sibTrans" cxnId="{705D8BCA-A875-424B-917F-D801608B9607}">
      <dgm:prSet/>
      <dgm:spPr/>
      <dgm:t>
        <a:bodyPr/>
        <a:lstStyle/>
        <a:p>
          <a:pPr algn="ctr"/>
          <a:endParaRPr lang="en-US"/>
        </a:p>
      </dgm:t>
    </dgm:pt>
    <dgm:pt modelId="{15426A40-9AD2-4153-8230-E20BC4B11534}">
      <dgm:prSet phldrT="[Text]" custT="1"/>
      <dgm:spPr/>
      <dgm:t>
        <a:bodyPr/>
        <a:lstStyle/>
        <a:p>
          <a:pPr algn="ctr"/>
          <a:r>
            <a:rPr lang="sr-Cyrl-RS" sz="1100" dirty="0" smtClean="0">
              <a:latin typeface="Times New Roman" pitchFamily="18" charset="0"/>
              <a:cs typeface="Times New Roman" pitchFamily="18" charset="0"/>
            </a:rPr>
            <a:t>Пренета неутрошена </a:t>
          </a:r>
          <a:r>
            <a:rPr lang="sr-Cyrl-RS" sz="1100" dirty="0">
              <a:latin typeface="Times New Roman" pitchFamily="18" charset="0"/>
              <a:cs typeface="Times New Roman" pitchFamily="18" charset="0"/>
            </a:rPr>
            <a:t>средства из ранијих година</a:t>
          </a:r>
          <a:r>
            <a:rPr lang="sr-Latn-RS" sz="1100" dirty="0">
              <a:latin typeface="Times New Roman" pitchFamily="18" charset="0"/>
              <a:cs typeface="Times New Roman" pitchFamily="18" charset="0"/>
            </a:rPr>
            <a:t> </a:t>
          </a:r>
          <a:r>
            <a:rPr lang="sr-Cyrl-RS" sz="1100" dirty="0" smtClean="0">
              <a:latin typeface="Times New Roman" pitchFamily="18" charset="0"/>
              <a:cs typeface="Times New Roman" pitchFamily="18" charset="0"/>
            </a:rPr>
            <a:t>3</a:t>
          </a:r>
          <a:r>
            <a:rPr lang="en-US" sz="1100" dirty="0" smtClean="0">
              <a:latin typeface="Times New Roman" pitchFamily="18" charset="0"/>
              <a:cs typeface="Times New Roman" pitchFamily="18" charset="0"/>
            </a:rPr>
            <a:t>63</a:t>
          </a:r>
          <a:r>
            <a:rPr lang="sr-Cyrl-RS" sz="1100" dirty="0" smtClean="0">
              <a:solidFill>
                <a:schemeClr val="tx1"/>
              </a:solidFill>
              <a:latin typeface="Times New Roman" pitchFamily="18" charset="0"/>
              <a:cs typeface="Times New Roman" pitchFamily="18" charset="0"/>
            </a:rPr>
            <a:t>.</a:t>
          </a:r>
          <a:r>
            <a:rPr lang="en-US" sz="1100" dirty="0" smtClean="0">
              <a:solidFill>
                <a:schemeClr val="tx1"/>
              </a:solidFill>
              <a:latin typeface="Times New Roman" pitchFamily="18" charset="0"/>
              <a:cs typeface="Times New Roman" pitchFamily="18" charset="0"/>
            </a:rPr>
            <a:t>424</a:t>
          </a:r>
          <a:r>
            <a:rPr lang="sr-Cyrl-RS" sz="1100" dirty="0" smtClean="0">
              <a:solidFill>
                <a:schemeClr val="tx1"/>
              </a:solidFill>
              <a:latin typeface="Times New Roman" pitchFamily="18" charset="0"/>
              <a:cs typeface="Times New Roman" pitchFamily="18" charset="0"/>
            </a:rPr>
            <a:t>.</a:t>
          </a:r>
          <a:r>
            <a:rPr lang="en-US" sz="1100" dirty="0" smtClean="0">
              <a:solidFill>
                <a:schemeClr val="tx1"/>
              </a:solidFill>
              <a:latin typeface="Times New Roman" pitchFamily="18" charset="0"/>
              <a:cs typeface="Times New Roman" pitchFamily="18" charset="0"/>
            </a:rPr>
            <a:t>878</a:t>
          </a:r>
          <a:r>
            <a:rPr lang="sr-Cyrl-RS" sz="1100" dirty="0" smtClean="0">
              <a:solidFill>
                <a:schemeClr val="tx1"/>
              </a:solidFill>
              <a:latin typeface="Times New Roman" pitchFamily="18" charset="0"/>
              <a:cs typeface="Times New Roman" pitchFamily="18" charset="0"/>
            </a:rPr>
            <a:t>,00динара</a:t>
          </a:r>
          <a:endParaRPr lang="en-US" sz="1100" dirty="0">
            <a:solidFill>
              <a:schemeClr val="tx1"/>
            </a:solidFill>
            <a:latin typeface="Times New Roman" pitchFamily="18" charset="0"/>
            <a:cs typeface="Times New Roman" pitchFamily="18" charset="0"/>
          </a:endParaRPr>
        </a:p>
      </dgm:t>
    </dgm:pt>
    <dgm:pt modelId="{A1307EAF-2414-4AFE-BE82-97C79333BAA9}" type="parTrans" cxnId="{09B198C8-E6EF-4BF2-B04A-98A7D3B82C52}">
      <dgm:prSet/>
      <dgm:spPr/>
      <dgm:t>
        <a:bodyPr/>
        <a:lstStyle/>
        <a:p>
          <a:pPr algn="ctr"/>
          <a:endParaRPr lang="en-US"/>
        </a:p>
      </dgm:t>
    </dgm:pt>
    <dgm:pt modelId="{869B992E-498B-4FBD-AA48-03E5171031C9}" type="sibTrans" cxnId="{09B198C8-E6EF-4BF2-B04A-98A7D3B82C52}">
      <dgm:prSet/>
      <dgm:spPr/>
      <dgm:t>
        <a:bodyPr/>
        <a:lstStyle/>
        <a:p>
          <a:pPr algn="ctr"/>
          <a:endParaRPr lang="en-US"/>
        </a:p>
      </dgm:t>
    </dgm:pt>
    <dgm:pt modelId="{E6763EE5-8DA4-47FB-A886-915FA197CAD0}" type="pres">
      <dgm:prSet presAssocID="{691C1FF8-D24B-462D-B13F-4086A7342655}" presName="composite" presStyleCnt="0">
        <dgm:presLayoutVars>
          <dgm:chMax val="1"/>
          <dgm:dir/>
          <dgm:resizeHandles val="exact"/>
        </dgm:presLayoutVars>
      </dgm:prSet>
      <dgm:spPr/>
      <dgm:t>
        <a:bodyPr/>
        <a:lstStyle/>
        <a:p>
          <a:endParaRPr lang="sr-Latn-RS"/>
        </a:p>
      </dgm:t>
    </dgm:pt>
    <dgm:pt modelId="{1FB746E2-D736-4446-8093-C865FE09A112}" type="pres">
      <dgm:prSet presAssocID="{691C1FF8-D24B-462D-B13F-4086A7342655}" presName="radial" presStyleCnt="0">
        <dgm:presLayoutVars>
          <dgm:animLvl val="ctr"/>
        </dgm:presLayoutVars>
      </dgm:prSet>
      <dgm:spPr/>
    </dgm:pt>
    <dgm:pt modelId="{AFBC9C78-4E8A-498B-ACC1-DC2EFA6E3D36}" type="pres">
      <dgm:prSet presAssocID="{43275D6C-D470-4E2E-96F8-239EECE5D634}" presName="centerShape" presStyleLbl="vennNode1" presStyleIdx="0" presStyleCnt="7"/>
      <dgm:spPr/>
      <dgm:t>
        <a:bodyPr/>
        <a:lstStyle/>
        <a:p>
          <a:endParaRPr lang="sr-Latn-RS"/>
        </a:p>
      </dgm:t>
    </dgm:pt>
    <dgm:pt modelId="{63432802-399F-407F-AC10-7219543A0326}" type="pres">
      <dgm:prSet presAssocID="{DB1A1606-130D-4B45-9553-0A0B804495DF}" presName="node" presStyleLbl="vennNode1" presStyleIdx="1" presStyleCnt="7">
        <dgm:presLayoutVars>
          <dgm:bulletEnabled val="1"/>
        </dgm:presLayoutVars>
      </dgm:prSet>
      <dgm:spPr/>
      <dgm:t>
        <a:bodyPr/>
        <a:lstStyle/>
        <a:p>
          <a:endParaRPr lang="sr-Latn-RS"/>
        </a:p>
      </dgm:t>
    </dgm:pt>
    <dgm:pt modelId="{449BFEB2-6844-4A2C-8DC2-780280CBA079}" type="pres">
      <dgm:prSet presAssocID="{AEA7499A-114B-4146-9776-CDD8ACEC6B39}" presName="node" presStyleLbl="vennNode1" presStyleIdx="2" presStyleCnt="7" custScaleX="122878" custScaleY="122879" custRadScaleRad="105805" custRadScaleInc="7460">
        <dgm:presLayoutVars>
          <dgm:bulletEnabled val="1"/>
        </dgm:presLayoutVars>
      </dgm:prSet>
      <dgm:spPr/>
      <dgm:t>
        <a:bodyPr/>
        <a:lstStyle/>
        <a:p>
          <a:endParaRPr lang="sr-Latn-RS"/>
        </a:p>
      </dgm:t>
    </dgm:pt>
    <dgm:pt modelId="{9DDE88A7-5745-4E4F-A7A8-F71A4DA0D5F2}" type="pres">
      <dgm:prSet presAssocID="{BF71EFAE-EC9F-46E9-BD2A-1686637595DA}" presName="node" presStyleLbl="vennNode1" presStyleIdx="3" presStyleCnt="7" custRadScaleRad="100226" custRadScaleInc="-1012">
        <dgm:presLayoutVars>
          <dgm:bulletEnabled val="1"/>
        </dgm:presLayoutVars>
      </dgm:prSet>
      <dgm:spPr/>
      <dgm:t>
        <a:bodyPr/>
        <a:lstStyle/>
        <a:p>
          <a:endParaRPr lang="sr-Latn-RS"/>
        </a:p>
      </dgm:t>
    </dgm:pt>
    <dgm:pt modelId="{72DE4213-15E1-4436-8045-C055E8A54EDE}" type="pres">
      <dgm:prSet presAssocID="{40EF3D92-C4CB-4CBC-8AED-087234C53764}" presName="node" presStyleLbl="vennNode1" presStyleIdx="4" presStyleCnt="7">
        <dgm:presLayoutVars>
          <dgm:bulletEnabled val="1"/>
        </dgm:presLayoutVars>
      </dgm:prSet>
      <dgm:spPr/>
      <dgm:t>
        <a:bodyPr/>
        <a:lstStyle/>
        <a:p>
          <a:endParaRPr lang="sr-Latn-RS"/>
        </a:p>
      </dgm:t>
    </dgm:pt>
    <dgm:pt modelId="{91CFC9CD-FF79-40EF-A271-A8DBB0423AC2}" type="pres">
      <dgm:prSet presAssocID="{920F0D4F-6C4C-4BE8-9363-F48FBF034871}" presName="node" presStyleLbl="vennNode1" presStyleIdx="5" presStyleCnt="7">
        <dgm:presLayoutVars>
          <dgm:bulletEnabled val="1"/>
        </dgm:presLayoutVars>
      </dgm:prSet>
      <dgm:spPr/>
      <dgm:t>
        <a:bodyPr/>
        <a:lstStyle/>
        <a:p>
          <a:endParaRPr lang="sr-Latn-RS"/>
        </a:p>
      </dgm:t>
    </dgm:pt>
    <dgm:pt modelId="{FC69A2CE-A671-47B5-8CD8-544465E52E9C}" type="pres">
      <dgm:prSet presAssocID="{15426A40-9AD2-4153-8230-E20BC4B11534}" presName="node" presStyleLbl="vennNode1" presStyleIdx="6" presStyleCnt="7">
        <dgm:presLayoutVars>
          <dgm:bulletEnabled val="1"/>
        </dgm:presLayoutVars>
      </dgm:prSet>
      <dgm:spPr/>
      <dgm:t>
        <a:bodyPr/>
        <a:lstStyle/>
        <a:p>
          <a:endParaRPr lang="sr-Latn-RS"/>
        </a:p>
      </dgm:t>
    </dgm:pt>
  </dgm:ptLst>
  <dgm:cxnLst>
    <dgm:cxn modelId="{FD5DAB64-48D5-432F-938D-E1F3721358B9}" type="presOf" srcId="{15426A40-9AD2-4153-8230-E20BC4B11534}" destId="{FC69A2CE-A671-47B5-8CD8-544465E52E9C}" srcOrd="0" destOrd="0" presId="urn:microsoft.com/office/officeart/2005/8/layout/radial3"/>
    <dgm:cxn modelId="{72EA3587-932B-4810-997C-DB062E3570AF}" srcId="{43275D6C-D470-4E2E-96F8-239EECE5D634}" destId="{AEA7499A-114B-4146-9776-CDD8ACEC6B39}" srcOrd="1" destOrd="0" parTransId="{3756029C-568E-4504-8660-3DE9F861C604}" sibTransId="{FB33CDA3-B14A-45E1-8720-9AFFB02CF5C0}"/>
    <dgm:cxn modelId="{EEFECEAF-8E1A-45C3-BE53-B4856566F42A}" type="presOf" srcId="{691C1FF8-D24B-462D-B13F-4086A7342655}" destId="{E6763EE5-8DA4-47FB-A886-915FA197CAD0}" srcOrd="0" destOrd="0" presId="urn:microsoft.com/office/officeart/2005/8/layout/radial3"/>
    <dgm:cxn modelId="{09B198C8-E6EF-4BF2-B04A-98A7D3B82C52}" srcId="{43275D6C-D470-4E2E-96F8-239EECE5D634}" destId="{15426A40-9AD2-4153-8230-E20BC4B11534}" srcOrd="5" destOrd="0" parTransId="{A1307EAF-2414-4AFE-BE82-97C79333BAA9}" sibTransId="{869B992E-498B-4FBD-AA48-03E5171031C9}"/>
    <dgm:cxn modelId="{17C219EB-BA52-4ACD-90B7-4953F60BBD77}" type="presOf" srcId="{DB1A1606-130D-4B45-9553-0A0B804495DF}" destId="{63432802-399F-407F-AC10-7219543A0326}" srcOrd="0" destOrd="0" presId="urn:microsoft.com/office/officeart/2005/8/layout/radial3"/>
    <dgm:cxn modelId="{E2DFF5B8-BF65-4C45-989F-3918B0A358B8}" type="presOf" srcId="{AEA7499A-114B-4146-9776-CDD8ACEC6B39}" destId="{449BFEB2-6844-4A2C-8DC2-780280CBA079}" srcOrd="0" destOrd="0" presId="urn:microsoft.com/office/officeart/2005/8/layout/radial3"/>
    <dgm:cxn modelId="{E91D5090-0D92-42B7-9D4F-F91AB585D7A9}" srcId="{43275D6C-D470-4E2E-96F8-239EECE5D634}" destId="{BF71EFAE-EC9F-46E9-BD2A-1686637595DA}" srcOrd="2" destOrd="0" parTransId="{C16FE7E0-0CCD-40DA-AE7B-F518D75734AD}" sibTransId="{83F53DA1-8C67-4AF5-A20A-9CEC6105D842}"/>
    <dgm:cxn modelId="{0158AF33-44F2-4B5B-9A2D-EF764C6F8FA7}" type="presOf" srcId="{43275D6C-D470-4E2E-96F8-239EECE5D634}" destId="{AFBC9C78-4E8A-498B-ACC1-DC2EFA6E3D36}" srcOrd="0" destOrd="0" presId="urn:microsoft.com/office/officeart/2005/8/layout/radial3"/>
    <dgm:cxn modelId="{A8EA5165-9419-4BAD-BDB3-9194338DFA99}" type="presOf" srcId="{920F0D4F-6C4C-4BE8-9363-F48FBF034871}" destId="{91CFC9CD-FF79-40EF-A271-A8DBB0423AC2}" srcOrd="0" destOrd="0" presId="urn:microsoft.com/office/officeart/2005/8/layout/radial3"/>
    <dgm:cxn modelId="{705D8BCA-A875-424B-917F-D801608B9607}" srcId="{43275D6C-D470-4E2E-96F8-239EECE5D634}" destId="{920F0D4F-6C4C-4BE8-9363-F48FBF034871}" srcOrd="4" destOrd="0" parTransId="{43AA7920-B602-4336-8E46-A663A1629DDB}" sibTransId="{5F9FEDD2-AAF1-4278-94C9-B59264FA9EB9}"/>
    <dgm:cxn modelId="{0AC9C91C-155D-46F0-9E26-33B93E5E0E08}" srcId="{691C1FF8-D24B-462D-B13F-4086A7342655}" destId="{43275D6C-D470-4E2E-96F8-239EECE5D634}" srcOrd="0" destOrd="0" parTransId="{C3508CD6-4178-4856-A1A5-59121457A236}" sibTransId="{5344238D-D1B6-460D-9BE4-114CABEA8131}"/>
    <dgm:cxn modelId="{352C831E-5F27-4CEA-B329-F961BC5C1E53}" srcId="{43275D6C-D470-4E2E-96F8-239EECE5D634}" destId="{40EF3D92-C4CB-4CBC-8AED-087234C53764}" srcOrd="3" destOrd="0" parTransId="{4FA9126D-361B-4DA5-854C-1DB4EE314D93}" sibTransId="{DCC66F39-0032-4915-A732-5C415659FF68}"/>
    <dgm:cxn modelId="{59AD7A56-E922-42AB-9AFA-2F0A33B73EFB}" type="presOf" srcId="{40EF3D92-C4CB-4CBC-8AED-087234C53764}" destId="{72DE4213-15E1-4436-8045-C055E8A54EDE}" srcOrd="0" destOrd="0" presId="urn:microsoft.com/office/officeart/2005/8/layout/radial3"/>
    <dgm:cxn modelId="{8DDA3E00-731C-4A18-9115-B59AF995D68E}" srcId="{43275D6C-D470-4E2E-96F8-239EECE5D634}" destId="{DB1A1606-130D-4B45-9553-0A0B804495DF}" srcOrd="0" destOrd="0" parTransId="{E71C9696-7619-4519-B8E6-F2196E95C10E}" sibTransId="{411BF947-09C5-4608-92FF-81B3B11A697B}"/>
    <dgm:cxn modelId="{71DAB0A2-EB40-4D3D-B8DB-E2D95275BF4D}" type="presOf" srcId="{BF71EFAE-EC9F-46E9-BD2A-1686637595DA}" destId="{9DDE88A7-5745-4E4F-A7A8-F71A4DA0D5F2}" srcOrd="0" destOrd="0" presId="urn:microsoft.com/office/officeart/2005/8/layout/radial3"/>
    <dgm:cxn modelId="{87C48BEA-C374-4C9C-B902-0115BE738B0E}" type="presParOf" srcId="{E6763EE5-8DA4-47FB-A886-915FA197CAD0}" destId="{1FB746E2-D736-4446-8093-C865FE09A112}" srcOrd="0" destOrd="0" presId="urn:microsoft.com/office/officeart/2005/8/layout/radial3"/>
    <dgm:cxn modelId="{0BE599D3-AC33-4BB1-B65F-67057E9F0439}" type="presParOf" srcId="{1FB746E2-D736-4446-8093-C865FE09A112}" destId="{AFBC9C78-4E8A-498B-ACC1-DC2EFA6E3D36}" srcOrd="0" destOrd="0" presId="urn:microsoft.com/office/officeart/2005/8/layout/radial3"/>
    <dgm:cxn modelId="{3112FEE1-FC72-43DD-89AB-500CF1B7F756}" type="presParOf" srcId="{1FB746E2-D736-4446-8093-C865FE09A112}" destId="{63432802-399F-407F-AC10-7219543A0326}" srcOrd="1" destOrd="0" presId="urn:microsoft.com/office/officeart/2005/8/layout/radial3"/>
    <dgm:cxn modelId="{60CC9D71-A974-41EE-B9EF-0513EF55550C}" type="presParOf" srcId="{1FB746E2-D736-4446-8093-C865FE09A112}" destId="{449BFEB2-6844-4A2C-8DC2-780280CBA079}" srcOrd="2" destOrd="0" presId="urn:microsoft.com/office/officeart/2005/8/layout/radial3"/>
    <dgm:cxn modelId="{9B76058B-03D0-477D-ADAF-69F9BA416969}" type="presParOf" srcId="{1FB746E2-D736-4446-8093-C865FE09A112}" destId="{9DDE88A7-5745-4E4F-A7A8-F71A4DA0D5F2}" srcOrd="3" destOrd="0" presId="urn:microsoft.com/office/officeart/2005/8/layout/radial3"/>
    <dgm:cxn modelId="{BBA494C5-DF7A-463A-A778-D7424FE42FD1}" type="presParOf" srcId="{1FB746E2-D736-4446-8093-C865FE09A112}" destId="{72DE4213-15E1-4436-8045-C055E8A54EDE}" srcOrd="4" destOrd="0" presId="urn:microsoft.com/office/officeart/2005/8/layout/radial3"/>
    <dgm:cxn modelId="{829D5A23-E7C8-4F2F-BBF0-A05AEF87B1F3}" type="presParOf" srcId="{1FB746E2-D736-4446-8093-C865FE09A112}" destId="{91CFC9CD-FF79-40EF-A271-A8DBB0423AC2}" srcOrd="5" destOrd="0" presId="urn:microsoft.com/office/officeart/2005/8/layout/radial3"/>
    <dgm:cxn modelId="{AB36D377-182D-4F38-A7FA-BE410BDE00D5}" type="presParOf" srcId="{1FB746E2-D736-4446-8093-C865FE09A112}" destId="{FC69A2CE-A671-47B5-8CD8-544465E52E9C}" srcOrd="6" destOrd="0" presId="urn:microsoft.com/office/officeart/2005/8/layout/radial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EA47F19-311D-44B3-AAA4-35C98BD4844B}"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0C844461-76DE-4FEA-A87D-23440AD6FC2E}">
      <dgm:prSet phldrT="[Text]" custT="1"/>
      <dgm:spPr/>
      <dgm:t>
        <a:bodyPr/>
        <a:lstStyle/>
        <a:p>
          <a:r>
            <a:rPr lang="sr-Cyrl-RS" sz="2400" b="1" dirty="0">
              <a:latin typeface="Times New Roman" pitchFamily="18" charset="0"/>
              <a:cs typeface="Times New Roman" pitchFamily="18" charset="0"/>
            </a:rPr>
            <a:t>Расходи за запослене</a:t>
          </a:r>
          <a:endParaRPr lang="en-US" sz="2400" b="1" dirty="0">
            <a:latin typeface="Times New Roman" pitchFamily="18" charset="0"/>
            <a:cs typeface="Times New Roman" pitchFamily="18" charset="0"/>
          </a:endParaRPr>
        </a:p>
      </dgm:t>
    </dgm:pt>
    <dgm:pt modelId="{6F031138-6684-4AF8-B48F-F90EB84372B1}" type="parTrans" cxnId="{DFA45898-8E34-483C-97B6-EC38D2140466}">
      <dgm:prSet/>
      <dgm:spPr/>
      <dgm:t>
        <a:bodyPr/>
        <a:lstStyle/>
        <a:p>
          <a:endParaRPr lang="en-US"/>
        </a:p>
      </dgm:t>
    </dgm:pt>
    <dgm:pt modelId="{C24B5DA2-B651-485D-A0F4-95731772C9B8}" type="sibTrans" cxnId="{DFA45898-8E34-483C-97B6-EC38D2140466}">
      <dgm:prSet/>
      <dgm:spPr/>
      <dgm:t>
        <a:bodyPr/>
        <a:lstStyle/>
        <a:p>
          <a:endParaRPr lang="en-US"/>
        </a:p>
      </dgm:t>
    </dgm:pt>
    <dgm:pt modelId="{D45E583C-4AAD-40D2-9D24-9A0A68141567}">
      <dgm:prSet phldrT="[Text]" custT="1"/>
      <dgm:spPr>
        <a:solidFill>
          <a:srgbClr val="7030A0"/>
        </a:solidFill>
      </dgm:spPr>
      <dgm:t>
        <a:bodyPr/>
        <a:lstStyle/>
        <a:p>
          <a:r>
            <a:rPr lang="sr-Cyrl-RS" sz="1200" b="1" dirty="0">
              <a:solidFill>
                <a:schemeClr val="bg1"/>
              </a:solidFill>
              <a:latin typeface="Times New Roman" pitchFamily="18" charset="0"/>
              <a:cs typeface="Times New Roman" pitchFamily="18" charset="0"/>
            </a:rPr>
            <a:t>Расходи за запослене </a:t>
          </a:r>
          <a:r>
            <a:rPr lang="sr-Cyrl-RS" sz="1200" dirty="0">
              <a:solidFill>
                <a:schemeClr val="bg1"/>
              </a:solidFill>
              <a:latin typeface="Times New Roman" pitchFamily="18" charset="0"/>
              <a:cs typeface="Times New Roman" pitchFamily="18" charset="0"/>
            </a:rPr>
            <a:t>представљају све трошкове за запослене, како у управи тако и код буџетских корисника</a:t>
          </a:r>
          <a:endParaRPr lang="en-US" sz="1200" dirty="0">
            <a:solidFill>
              <a:schemeClr val="bg1"/>
            </a:solidFill>
            <a:latin typeface="Times New Roman" pitchFamily="18" charset="0"/>
            <a:cs typeface="Times New Roman" pitchFamily="18" charset="0"/>
          </a:endParaRPr>
        </a:p>
      </dgm:t>
    </dgm:pt>
    <dgm:pt modelId="{DF23AB14-DB78-4D25-948A-D263DF13EBEB}" type="parTrans" cxnId="{B6E9FE2F-54FB-46AA-BA6A-1465C15C85E2}">
      <dgm:prSet/>
      <dgm:spPr/>
      <dgm:t>
        <a:bodyPr/>
        <a:lstStyle/>
        <a:p>
          <a:endParaRPr lang="en-US"/>
        </a:p>
      </dgm:t>
    </dgm:pt>
    <dgm:pt modelId="{875C4C0C-D761-476B-9D17-EF850CFCBB84}" type="sibTrans" cxnId="{B6E9FE2F-54FB-46AA-BA6A-1465C15C85E2}">
      <dgm:prSet/>
      <dgm:spPr/>
      <dgm:t>
        <a:bodyPr/>
        <a:lstStyle/>
        <a:p>
          <a:endParaRPr lang="en-US"/>
        </a:p>
      </dgm:t>
    </dgm:pt>
    <dgm:pt modelId="{E1B79EE1-1157-4302-AB0B-8FEDC81165FD}">
      <dgm:prSet phldrT="[Text]" custT="1"/>
      <dgm:spPr/>
      <dgm:t>
        <a:bodyPr/>
        <a:lstStyle/>
        <a:p>
          <a:r>
            <a:rPr lang="sr-Cyrl-RS" sz="2400" b="1" dirty="0">
              <a:latin typeface="Times New Roman" pitchFamily="18" charset="0"/>
              <a:cs typeface="Times New Roman" pitchFamily="18" charset="0"/>
            </a:rPr>
            <a:t>Коришћење роба и услуга </a:t>
          </a:r>
          <a:endParaRPr lang="en-US" sz="2400" dirty="0">
            <a:latin typeface="Times New Roman" pitchFamily="18" charset="0"/>
            <a:cs typeface="Times New Roman" pitchFamily="18" charset="0"/>
          </a:endParaRPr>
        </a:p>
      </dgm:t>
    </dgm:pt>
    <dgm:pt modelId="{D901DA59-A95A-4489-99A8-4140EE7BA89A}" type="parTrans" cxnId="{9CBF9DF9-AB9B-4A23-9199-3C2DD5A0CE43}">
      <dgm:prSet/>
      <dgm:spPr/>
      <dgm:t>
        <a:bodyPr/>
        <a:lstStyle/>
        <a:p>
          <a:endParaRPr lang="en-US"/>
        </a:p>
      </dgm:t>
    </dgm:pt>
    <dgm:pt modelId="{E99A6F9C-C544-4400-B178-20BC6CFFFE07}" type="sibTrans" cxnId="{9CBF9DF9-AB9B-4A23-9199-3C2DD5A0CE43}">
      <dgm:prSet/>
      <dgm:spPr/>
      <dgm:t>
        <a:bodyPr/>
        <a:lstStyle/>
        <a:p>
          <a:endParaRPr lang="en-US"/>
        </a:p>
      </dgm:t>
    </dgm:pt>
    <dgm:pt modelId="{92FD0664-EE76-4121-BE7B-68FC1EE5F4D7}">
      <dgm:prSet phldrT="[Text]" custT="1"/>
      <dgm:spPr>
        <a:solidFill>
          <a:srgbClr val="00B050"/>
        </a:solidFill>
      </dgm:spPr>
      <dgm:t>
        <a:bodyPr/>
        <a:lstStyle/>
        <a:p>
          <a:pPr algn="just"/>
          <a:r>
            <a:rPr lang="sr-Cyrl-RS" sz="1200" b="1" dirty="0">
              <a:solidFill>
                <a:schemeClr val="tx1"/>
              </a:solidFill>
              <a:latin typeface="Times New Roman" pitchFamily="18" charset="0"/>
              <a:cs typeface="Times New Roman" pitchFamily="18" charset="0"/>
            </a:rPr>
            <a:t>Коришћење роба и услуга </a:t>
          </a:r>
          <a:r>
            <a:rPr lang="sr-Cyrl-RS" sz="1200" dirty="0">
              <a:solidFill>
                <a:schemeClr val="tx1"/>
              </a:solidFill>
              <a:latin typeface="Times New Roman" pitchFamily="18" charset="0"/>
              <a:cs typeface="Times New Roman" pitchFamily="18" charset="0"/>
            </a:rPr>
            <a:t>обухватају сталне трошкове, путне трошкове, услуге по уговору, специјализоване услуге, трошкове материјала и текуће поправке и одржавање</a:t>
          </a:r>
          <a:r>
            <a:rPr lang="sr-Cyrl-RS" sz="1400" dirty="0">
              <a:solidFill>
                <a:schemeClr val="tx1"/>
              </a:solidFill>
              <a:latin typeface="Times New Roman" pitchFamily="18" charset="0"/>
              <a:cs typeface="Times New Roman" pitchFamily="18" charset="0"/>
            </a:rPr>
            <a:t>.</a:t>
          </a:r>
          <a:endParaRPr lang="en-US" sz="1400" dirty="0">
            <a:solidFill>
              <a:schemeClr val="tx1"/>
            </a:solidFill>
            <a:latin typeface="Times New Roman" pitchFamily="18" charset="0"/>
            <a:cs typeface="Times New Roman" pitchFamily="18" charset="0"/>
          </a:endParaRPr>
        </a:p>
      </dgm:t>
    </dgm:pt>
    <dgm:pt modelId="{A4B2DE69-08CB-4EF5-A179-A9838DCC0C0D}" type="parTrans" cxnId="{29D18108-D348-4C83-ABE4-39390C16C5CD}">
      <dgm:prSet/>
      <dgm:spPr/>
      <dgm:t>
        <a:bodyPr/>
        <a:lstStyle/>
        <a:p>
          <a:endParaRPr lang="en-US"/>
        </a:p>
      </dgm:t>
    </dgm:pt>
    <dgm:pt modelId="{31990FCE-83F5-4BCE-86BA-4F924011EADA}" type="sibTrans" cxnId="{29D18108-D348-4C83-ABE4-39390C16C5CD}">
      <dgm:prSet/>
      <dgm:spPr/>
      <dgm:t>
        <a:bodyPr/>
        <a:lstStyle/>
        <a:p>
          <a:endParaRPr lang="en-US"/>
        </a:p>
      </dgm:t>
    </dgm:pt>
    <dgm:pt modelId="{E055884F-7426-4921-A0E5-9CA56A76B49A}">
      <dgm:prSet phldrT="[Text]" custT="1"/>
      <dgm:spPr/>
      <dgm:t>
        <a:bodyPr/>
        <a:lstStyle/>
        <a:p>
          <a:r>
            <a:rPr lang="sr-Cyrl-RS" sz="2400" b="1" dirty="0">
              <a:latin typeface="Times New Roman" pitchFamily="18" charset="0"/>
              <a:cs typeface="Times New Roman" pitchFamily="18" charset="0"/>
            </a:rPr>
            <a:t>Дотације и трансфери</a:t>
          </a:r>
          <a:endParaRPr lang="en-US" sz="2400" b="1" dirty="0">
            <a:latin typeface="Times New Roman" pitchFamily="18" charset="0"/>
            <a:cs typeface="Times New Roman" pitchFamily="18" charset="0"/>
          </a:endParaRPr>
        </a:p>
      </dgm:t>
    </dgm:pt>
    <dgm:pt modelId="{A220DF32-CC6B-446C-B398-3C6FF19DF138}" type="parTrans" cxnId="{997AF6DE-9802-4842-96EC-E457543D4099}">
      <dgm:prSet/>
      <dgm:spPr/>
      <dgm:t>
        <a:bodyPr/>
        <a:lstStyle/>
        <a:p>
          <a:endParaRPr lang="en-US"/>
        </a:p>
      </dgm:t>
    </dgm:pt>
    <dgm:pt modelId="{EADBA54B-8207-46FB-8C83-E7274B6ED163}" type="sibTrans" cxnId="{997AF6DE-9802-4842-96EC-E457543D4099}">
      <dgm:prSet/>
      <dgm:spPr/>
      <dgm:t>
        <a:bodyPr/>
        <a:lstStyle/>
        <a:p>
          <a:endParaRPr lang="en-US"/>
        </a:p>
      </dgm:t>
    </dgm:pt>
    <dgm:pt modelId="{6B14159D-5902-471E-9F91-CEA86CA18597}">
      <dgm:prSet phldrT="[Text]" custT="1"/>
      <dgm:spPr>
        <a:solidFill>
          <a:srgbClr val="0070C0"/>
        </a:solidFill>
      </dgm:spPr>
      <dgm:t>
        <a:bodyPr/>
        <a:lstStyle/>
        <a:p>
          <a:pPr algn="just"/>
          <a:r>
            <a:rPr lang="sr-Cyrl-RS" sz="1200" b="1" dirty="0">
              <a:solidFill>
                <a:schemeClr val="tx1"/>
              </a:solidFill>
              <a:latin typeface="Times New Roman" pitchFamily="18" charset="0"/>
              <a:cs typeface="Times New Roman" pitchFamily="18" charset="0"/>
            </a:rPr>
            <a:t>Дотације и трансфери </a:t>
          </a:r>
          <a:r>
            <a:rPr lang="sr-Cyrl-RS" sz="1200" dirty="0">
              <a:solidFill>
                <a:schemeClr val="tx1"/>
              </a:solidFill>
              <a:latin typeface="Times New Roman" pitchFamily="18" charset="0"/>
              <a:cs typeface="Times New Roman" pitchFamily="18" charset="0"/>
            </a:rPr>
            <a:t>су трошкови које локална самоуправа </a:t>
          </a:r>
          <a:r>
            <a:rPr lang="ru-RU" sz="1200" dirty="0">
              <a:solidFill>
                <a:schemeClr val="tx1"/>
              </a:solidFill>
              <a:latin typeface="Times New Roman" pitchFamily="18" charset="0"/>
              <a:cs typeface="Times New Roman" pitchFamily="18" charset="0"/>
            </a:rPr>
            <a:t>има за исплату институцијама које су у примарној надлежности </a:t>
          </a:r>
          <a:r>
            <a:rPr lang="ru-RU" sz="1200" dirty="0" smtClean="0">
              <a:solidFill>
                <a:schemeClr val="tx1"/>
              </a:solidFill>
              <a:latin typeface="Times New Roman" pitchFamily="18" charset="0"/>
              <a:cs typeface="Times New Roman" pitchFamily="18" charset="0"/>
            </a:rPr>
            <a:t>централног </a:t>
          </a:r>
          <a:r>
            <a:rPr lang="ru-RU" sz="1200" dirty="0">
              <a:solidFill>
                <a:schemeClr val="tx1"/>
              </a:solidFill>
              <a:latin typeface="Times New Roman" pitchFamily="18" charset="0"/>
              <a:cs typeface="Times New Roman" pitchFamily="18" charset="0"/>
            </a:rPr>
            <a:t>нивоа</a:t>
          </a:r>
          <a:r>
            <a:rPr lang="sr-Cyrl-RS" sz="1200" dirty="0">
              <a:solidFill>
                <a:schemeClr val="tx1"/>
              </a:solidFill>
              <a:latin typeface="Times New Roman" pitchFamily="18" charset="0"/>
              <a:cs typeface="Times New Roman" pitchFamily="18" charset="0"/>
            </a:rPr>
            <a:t> као што су школе, центар за социјални рад, дом здравља</a:t>
          </a:r>
          <a:r>
            <a:rPr lang="sr-Cyrl-RS" sz="1400" dirty="0">
              <a:solidFill>
                <a:schemeClr val="tx1"/>
              </a:solidFill>
              <a:latin typeface="Times New Roman" pitchFamily="18" charset="0"/>
              <a:cs typeface="Times New Roman" pitchFamily="18" charset="0"/>
            </a:rPr>
            <a:t>.</a:t>
          </a:r>
          <a:r>
            <a:rPr lang="en-US" sz="1400" dirty="0">
              <a:solidFill>
                <a:schemeClr val="tx1"/>
              </a:solidFill>
              <a:latin typeface="Times New Roman" pitchFamily="18" charset="0"/>
              <a:cs typeface="Times New Roman" pitchFamily="18" charset="0"/>
            </a:rPr>
            <a:t> </a:t>
          </a:r>
        </a:p>
      </dgm:t>
    </dgm:pt>
    <dgm:pt modelId="{0D2CFF9B-A50F-43E4-AFA5-E7E960E0BCD0}" type="parTrans" cxnId="{E528FBD6-03D8-4201-832B-0748BD271A16}">
      <dgm:prSet/>
      <dgm:spPr/>
      <dgm:t>
        <a:bodyPr/>
        <a:lstStyle/>
        <a:p>
          <a:endParaRPr lang="en-US"/>
        </a:p>
      </dgm:t>
    </dgm:pt>
    <dgm:pt modelId="{36039859-946E-4D2B-BAA0-EE1BB94895EC}" type="sibTrans" cxnId="{E528FBD6-03D8-4201-832B-0748BD271A16}">
      <dgm:prSet/>
      <dgm:spPr/>
      <dgm:t>
        <a:bodyPr/>
        <a:lstStyle/>
        <a:p>
          <a:endParaRPr lang="en-US"/>
        </a:p>
      </dgm:t>
    </dgm:pt>
    <dgm:pt modelId="{28888755-727E-436B-B2F2-DA7896544A65}">
      <dgm:prSet phldrT="[Text]" custT="1"/>
      <dgm:spPr/>
      <dgm:t>
        <a:bodyPr/>
        <a:lstStyle/>
        <a:p>
          <a:r>
            <a:rPr lang="sr-Cyrl-RS" sz="2400" b="1" dirty="0">
              <a:latin typeface="Times New Roman" pitchFamily="18" charset="0"/>
              <a:cs typeface="Times New Roman" pitchFamily="18" charset="0"/>
            </a:rPr>
            <a:t>Остали расходи</a:t>
          </a:r>
          <a:endParaRPr lang="en-US" sz="2400" b="1" dirty="0">
            <a:latin typeface="Times New Roman" pitchFamily="18" charset="0"/>
            <a:cs typeface="Times New Roman" pitchFamily="18" charset="0"/>
          </a:endParaRPr>
        </a:p>
      </dgm:t>
    </dgm:pt>
    <dgm:pt modelId="{74440C20-4C7D-42FA-8A71-91FF1ABB0C2B}" type="parTrans" cxnId="{423F4FFE-A4A5-4DB9-BCD0-81CA33242D4A}">
      <dgm:prSet/>
      <dgm:spPr/>
      <dgm:t>
        <a:bodyPr/>
        <a:lstStyle/>
        <a:p>
          <a:endParaRPr lang="en-US"/>
        </a:p>
      </dgm:t>
    </dgm:pt>
    <dgm:pt modelId="{25C618B1-3FCB-4E3A-AAEB-763F12B41872}" type="sibTrans" cxnId="{423F4FFE-A4A5-4DB9-BCD0-81CA33242D4A}">
      <dgm:prSet/>
      <dgm:spPr/>
      <dgm:t>
        <a:bodyPr/>
        <a:lstStyle/>
        <a:p>
          <a:endParaRPr lang="en-US"/>
        </a:p>
      </dgm:t>
    </dgm:pt>
    <dgm:pt modelId="{FE2BA0E8-81AC-463B-B498-EF464F5BCE06}">
      <dgm:prSet phldrT="[Text]" custT="1"/>
      <dgm:spPr>
        <a:solidFill>
          <a:schemeClr val="accent6">
            <a:lumMod val="60000"/>
            <a:lumOff val="40000"/>
          </a:schemeClr>
        </a:solidFill>
      </dgm:spPr>
      <dgm:t>
        <a:bodyPr/>
        <a:lstStyle/>
        <a:p>
          <a:pPr algn="just"/>
          <a:r>
            <a:rPr lang="sr-Cyrl-RS" sz="1400" b="1" dirty="0" smtClean="0">
              <a:solidFill>
                <a:schemeClr val="tx1"/>
              </a:solidFill>
              <a:latin typeface="Times New Roman" pitchFamily="18" charset="0"/>
              <a:cs typeface="Times New Roman" pitchFamily="18" charset="0"/>
            </a:rPr>
            <a:t>Остали расходи </a:t>
          </a:r>
          <a:r>
            <a:rPr lang="sr-Cyrl-RS" sz="1400" dirty="0" smtClean="0">
              <a:solidFill>
                <a:schemeClr val="tx1"/>
              </a:solidFill>
              <a:latin typeface="Times New Roman" pitchFamily="18" charset="0"/>
              <a:cs typeface="Times New Roman" pitchFamily="18" charset="0"/>
            </a:rPr>
            <a:t>обухватају дотације невладиним организацијама</a:t>
          </a:r>
          <a:r>
            <a:rPr lang="sr-Cyrl-RS" sz="1400" dirty="0">
              <a:solidFill>
                <a:schemeClr val="tx1"/>
              </a:solidFill>
              <a:latin typeface="Times New Roman" pitchFamily="18" charset="0"/>
              <a:cs typeface="Times New Roman" pitchFamily="18" charset="0"/>
            </a:rPr>
            <a:t>, порезе, таксе, новчане казне.</a:t>
          </a:r>
          <a:endParaRPr lang="en-US" sz="1400" dirty="0">
            <a:solidFill>
              <a:schemeClr val="tx1"/>
            </a:solidFill>
            <a:latin typeface="Times New Roman" pitchFamily="18" charset="0"/>
            <a:cs typeface="Times New Roman" pitchFamily="18" charset="0"/>
          </a:endParaRPr>
        </a:p>
      </dgm:t>
    </dgm:pt>
    <dgm:pt modelId="{7A39DE39-681C-425E-9FED-FBE278CC5B2D}" type="parTrans" cxnId="{86D1D984-3A22-405C-B36D-C2926B8E421B}">
      <dgm:prSet/>
      <dgm:spPr/>
      <dgm:t>
        <a:bodyPr/>
        <a:lstStyle/>
        <a:p>
          <a:endParaRPr lang="en-US"/>
        </a:p>
      </dgm:t>
    </dgm:pt>
    <dgm:pt modelId="{03DEC489-1FE9-42FB-A7B6-2DC930E80875}" type="sibTrans" cxnId="{86D1D984-3A22-405C-B36D-C2926B8E421B}">
      <dgm:prSet/>
      <dgm:spPr/>
      <dgm:t>
        <a:bodyPr/>
        <a:lstStyle/>
        <a:p>
          <a:endParaRPr lang="en-US"/>
        </a:p>
      </dgm:t>
    </dgm:pt>
    <dgm:pt modelId="{26EF48C7-6381-4355-B03F-DD441AE957C7}">
      <dgm:prSet phldrT="[Text]" custT="1"/>
      <dgm:spPr/>
      <dgm:t>
        <a:bodyPr/>
        <a:lstStyle/>
        <a:p>
          <a:r>
            <a:rPr lang="sr-Cyrl-RS" sz="2400" b="1" dirty="0">
              <a:latin typeface="Times New Roman" pitchFamily="18" charset="0"/>
              <a:cs typeface="Times New Roman" pitchFamily="18" charset="0"/>
            </a:rPr>
            <a:t>Субвенције</a:t>
          </a:r>
          <a:endParaRPr lang="en-US" sz="2400" b="1" dirty="0">
            <a:latin typeface="Times New Roman" pitchFamily="18" charset="0"/>
            <a:cs typeface="Times New Roman" pitchFamily="18" charset="0"/>
          </a:endParaRPr>
        </a:p>
      </dgm:t>
    </dgm:pt>
    <dgm:pt modelId="{18A23F74-72B2-47CE-8CFA-63637C44E493}" type="parTrans" cxnId="{C002A477-0333-4E42-A591-A476378A7B14}">
      <dgm:prSet/>
      <dgm:spPr/>
      <dgm:t>
        <a:bodyPr/>
        <a:lstStyle/>
        <a:p>
          <a:endParaRPr lang="en-US"/>
        </a:p>
      </dgm:t>
    </dgm:pt>
    <dgm:pt modelId="{7F59AFA8-97ED-43F0-BB10-8E36A7F9F28C}" type="sibTrans" cxnId="{C002A477-0333-4E42-A591-A476378A7B14}">
      <dgm:prSet/>
      <dgm:spPr/>
      <dgm:t>
        <a:bodyPr/>
        <a:lstStyle/>
        <a:p>
          <a:endParaRPr lang="en-US"/>
        </a:p>
      </dgm:t>
    </dgm:pt>
    <dgm:pt modelId="{4B4A2A45-FFA7-47F5-A99D-A2DFD7698107}">
      <dgm:prSet phldrT="[Text]" custT="1"/>
      <dgm:spPr>
        <a:solidFill>
          <a:schemeClr val="accent5">
            <a:lumMod val="60000"/>
            <a:lumOff val="40000"/>
          </a:schemeClr>
        </a:solidFill>
      </dgm:spPr>
      <dgm:t>
        <a:bodyPr/>
        <a:lstStyle/>
        <a:p>
          <a:pPr algn="just"/>
          <a:r>
            <a:rPr lang="ru-RU" sz="1400" b="1" dirty="0">
              <a:solidFill>
                <a:schemeClr val="tx1"/>
              </a:solidFill>
              <a:latin typeface="Times New Roman" pitchFamily="18" charset="0"/>
              <a:cs typeface="Times New Roman" pitchFamily="18" charset="0"/>
            </a:rPr>
            <a:t>Субвенције</a:t>
          </a:r>
          <a:r>
            <a:rPr lang="ru-RU" sz="1400" dirty="0">
              <a:solidFill>
                <a:schemeClr val="tx1"/>
              </a:solidFill>
              <a:latin typeface="Times New Roman" pitchFamily="18" charset="0"/>
              <a:cs typeface="Times New Roman" pitchFamily="18" charset="0"/>
            </a:rPr>
            <a:t> сe </a:t>
          </a:r>
          <a:r>
            <a:rPr lang="ru-RU" sz="1400" dirty="0" smtClean="0">
              <a:solidFill>
                <a:schemeClr val="tx1"/>
              </a:solidFill>
              <a:latin typeface="Times New Roman" pitchFamily="18" charset="0"/>
              <a:cs typeface="Times New Roman" pitchFamily="18" charset="0"/>
            </a:rPr>
            <a:t>одобравају  </a:t>
          </a:r>
          <a:r>
            <a:rPr lang="ru-RU" sz="1400" dirty="0">
              <a:solidFill>
                <a:schemeClr val="tx1"/>
              </a:solidFill>
              <a:latin typeface="Times New Roman" pitchFamily="18" charset="0"/>
              <a:cs typeface="Times New Roman" pitchFamily="18" charset="0"/>
            </a:rPr>
            <a:t>пољопривредним </a:t>
          </a:r>
          <a:r>
            <a:rPr lang="ru-RU" sz="1400" dirty="0" smtClean="0">
              <a:solidFill>
                <a:schemeClr val="tx1"/>
              </a:solidFill>
              <a:latin typeface="Times New Roman" pitchFamily="18" charset="0"/>
              <a:cs typeface="Times New Roman" pitchFamily="18" charset="0"/>
            </a:rPr>
            <a:t>произвођачима и приватним предузећима. </a:t>
          </a:r>
          <a:endParaRPr lang="en-US" sz="1400" dirty="0">
            <a:solidFill>
              <a:schemeClr val="tx1"/>
            </a:solidFill>
            <a:latin typeface="Times New Roman" pitchFamily="18" charset="0"/>
            <a:cs typeface="Times New Roman" pitchFamily="18" charset="0"/>
          </a:endParaRPr>
        </a:p>
      </dgm:t>
    </dgm:pt>
    <dgm:pt modelId="{2E2C89AA-6D36-4A41-9A01-A47B8388C320}" type="parTrans" cxnId="{48A7DAC8-CBA0-4CCF-8FEB-1A8D1991CE61}">
      <dgm:prSet/>
      <dgm:spPr/>
      <dgm:t>
        <a:bodyPr/>
        <a:lstStyle/>
        <a:p>
          <a:endParaRPr lang="en-US"/>
        </a:p>
      </dgm:t>
    </dgm:pt>
    <dgm:pt modelId="{5B14C082-1404-4C23-9B64-643BA89D25BF}" type="sibTrans" cxnId="{48A7DAC8-CBA0-4CCF-8FEB-1A8D1991CE61}">
      <dgm:prSet/>
      <dgm:spPr/>
      <dgm:t>
        <a:bodyPr/>
        <a:lstStyle/>
        <a:p>
          <a:endParaRPr lang="en-US"/>
        </a:p>
      </dgm:t>
    </dgm:pt>
    <dgm:pt modelId="{E1AD8724-28DC-48C5-B75E-B0D1F33E6279}">
      <dgm:prSet phldrT="[Text]" custT="1"/>
      <dgm:spPr/>
      <dgm:t>
        <a:bodyPr/>
        <a:lstStyle/>
        <a:p>
          <a:r>
            <a:rPr lang="sr-Cyrl-RS" sz="2400" b="1" dirty="0">
              <a:latin typeface="Times New Roman" pitchFamily="18" charset="0"/>
              <a:cs typeface="Times New Roman" pitchFamily="18" charset="0"/>
            </a:rPr>
            <a:t>Социјална заштита</a:t>
          </a:r>
          <a:endParaRPr lang="en-US" sz="2400" b="1" dirty="0">
            <a:latin typeface="Times New Roman" pitchFamily="18" charset="0"/>
            <a:cs typeface="Times New Roman" pitchFamily="18" charset="0"/>
          </a:endParaRPr>
        </a:p>
      </dgm:t>
    </dgm:pt>
    <dgm:pt modelId="{411CE078-310E-457E-A7C1-09A580CCEBB0}" type="parTrans" cxnId="{9EBB09AF-7741-47ED-B436-933466BD5F46}">
      <dgm:prSet/>
      <dgm:spPr/>
      <dgm:t>
        <a:bodyPr/>
        <a:lstStyle/>
        <a:p>
          <a:endParaRPr lang="en-US"/>
        </a:p>
      </dgm:t>
    </dgm:pt>
    <dgm:pt modelId="{BCA81F17-B88D-47F3-91A4-C02EC1C807D8}" type="sibTrans" cxnId="{9EBB09AF-7741-47ED-B436-933466BD5F46}">
      <dgm:prSet/>
      <dgm:spPr/>
      <dgm:t>
        <a:bodyPr/>
        <a:lstStyle/>
        <a:p>
          <a:endParaRPr lang="en-US"/>
        </a:p>
      </dgm:t>
    </dgm:pt>
    <dgm:pt modelId="{A22D28D0-C0EE-4FAC-9411-A8A4995FB17B}">
      <dgm:prSet phldrT="[Text]" custT="1"/>
      <dgm:spPr>
        <a:solidFill>
          <a:schemeClr val="accent2">
            <a:lumMod val="60000"/>
            <a:lumOff val="40000"/>
          </a:schemeClr>
        </a:solidFill>
      </dgm:spPr>
      <dgm:t>
        <a:bodyPr/>
        <a:lstStyle/>
        <a:p>
          <a:pPr algn="just"/>
          <a:r>
            <a:rPr lang="sr-Cyrl-RS" sz="1200" b="1" dirty="0">
              <a:solidFill>
                <a:schemeClr val="tx1"/>
              </a:solidFill>
              <a:latin typeface="Times New Roman" pitchFamily="18" charset="0"/>
              <a:cs typeface="Times New Roman" pitchFamily="18" charset="0"/>
            </a:rPr>
            <a:t>Социјална заштита </a:t>
          </a:r>
          <a:r>
            <a:rPr lang="sr-Cyrl-RS" sz="1200" dirty="0">
              <a:solidFill>
                <a:schemeClr val="tx1"/>
              </a:solidFill>
              <a:latin typeface="Times New Roman" pitchFamily="18" charset="0"/>
              <a:cs typeface="Times New Roman" pitchFamily="18" charset="0"/>
            </a:rPr>
            <a:t>обухвата све трошкове исплате социјалне помоћи за различите категорије грађана</a:t>
          </a:r>
          <a:r>
            <a:rPr lang="sr-Cyrl-RS" sz="1400" dirty="0">
              <a:solidFill>
                <a:schemeClr val="tx1"/>
              </a:solidFill>
            </a:rPr>
            <a:t>.</a:t>
          </a:r>
          <a:endParaRPr lang="en-US" sz="1400" dirty="0">
            <a:solidFill>
              <a:schemeClr val="tx1"/>
            </a:solidFill>
          </a:endParaRPr>
        </a:p>
      </dgm:t>
    </dgm:pt>
    <dgm:pt modelId="{7B8C8DE4-9C8E-4AAA-9ABD-7D21384D12EF}" type="parTrans" cxnId="{EF67239D-5166-423B-9E5F-06A1352131E4}">
      <dgm:prSet/>
      <dgm:spPr/>
      <dgm:t>
        <a:bodyPr/>
        <a:lstStyle/>
        <a:p>
          <a:endParaRPr lang="en-US"/>
        </a:p>
      </dgm:t>
    </dgm:pt>
    <dgm:pt modelId="{D9EE63C1-7C79-499A-9EE1-6AFD68E7C84E}" type="sibTrans" cxnId="{EF67239D-5166-423B-9E5F-06A1352131E4}">
      <dgm:prSet/>
      <dgm:spPr/>
      <dgm:t>
        <a:bodyPr/>
        <a:lstStyle/>
        <a:p>
          <a:endParaRPr lang="en-US"/>
        </a:p>
      </dgm:t>
    </dgm:pt>
    <dgm:pt modelId="{48096665-F98A-4372-9642-AA104F5D458A}">
      <dgm:prSet phldrT="[Text]" custT="1"/>
      <dgm:spPr/>
      <dgm:t>
        <a:bodyPr/>
        <a:lstStyle/>
        <a:p>
          <a:r>
            <a:rPr lang="sr-Cyrl-RS" sz="2400" b="1" dirty="0">
              <a:latin typeface="Times New Roman" pitchFamily="18" charset="0"/>
              <a:cs typeface="Times New Roman" pitchFamily="18" charset="0"/>
            </a:rPr>
            <a:t>Буџетска</a:t>
          </a:r>
          <a:r>
            <a:rPr lang="sr-Cyrl-RS" sz="500" b="1" dirty="0">
              <a:latin typeface="Times New Roman" pitchFamily="18" charset="0"/>
              <a:cs typeface="Times New Roman" pitchFamily="18" charset="0"/>
            </a:rPr>
            <a:t> </a:t>
          </a:r>
          <a:r>
            <a:rPr lang="sr-Cyrl-RS" sz="2400" b="1" dirty="0">
              <a:latin typeface="Times New Roman" pitchFamily="18" charset="0"/>
              <a:cs typeface="Times New Roman" pitchFamily="18" charset="0"/>
            </a:rPr>
            <a:t>резерва</a:t>
          </a:r>
          <a:endParaRPr lang="en-US" sz="2400" b="1" dirty="0">
            <a:latin typeface="Times New Roman" pitchFamily="18" charset="0"/>
            <a:cs typeface="Times New Roman" pitchFamily="18" charset="0"/>
          </a:endParaRPr>
        </a:p>
      </dgm:t>
    </dgm:pt>
    <dgm:pt modelId="{AFDDD8A6-A5D8-4980-A3AD-3612739BB0D6}" type="parTrans" cxnId="{FF60118A-5412-436E-B845-69CD79E57C83}">
      <dgm:prSet/>
      <dgm:spPr/>
      <dgm:t>
        <a:bodyPr/>
        <a:lstStyle/>
        <a:p>
          <a:endParaRPr lang="en-US"/>
        </a:p>
      </dgm:t>
    </dgm:pt>
    <dgm:pt modelId="{5FC22904-D7CC-4648-88EC-995516A10DB1}" type="sibTrans" cxnId="{FF60118A-5412-436E-B845-69CD79E57C83}">
      <dgm:prSet/>
      <dgm:spPr/>
      <dgm:t>
        <a:bodyPr/>
        <a:lstStyle/>
        <a:p>
          <a:endParaRPr lang="en-US"/>
        </a:p>
      </dgm:t>
    </dgm:pt>
    <dgm:pt modelId="{97F877CB-9B8D-43D2-81EC-7EBF25320968}">
      <dgm:prSet phldrT="[Text]" custT="1"/>
      <dgm:spPr>
        <a:solidFill>
          <a:schemeClr val="accent4">
            <a:lumMod val="40000"/>
            <a:lumOff val="60000"/>
          </a:schemeClr>
        </a:solidFill>
      </dgm:spPr>
      <dgm:t>
        <a:bodyPr/>
        <a:lstStyle/>
        <a:p>
          <a:pPr algn="just"/>
          <a:r>
            <a:rPr lang="sr-Cyrl-RS" sz="1400" b="1" dirty="0">
              <a:solidFill>
                <a:schemeClr val="tx1"/>
              </a:solidFill>
              <a:latin typeface="Times New Roman" pitchFamily="18" charset="0"/>
              <a:cs typeface="Times New Roman" pitchFamily="18" charset="0"/>
            </a:rPr>
            <a:t>Буџетска резерва </a:t>
          </a:r>
          <a:r>
            <a:rPr lang="sr-Cyrl-RS" sz="1400" dirty="0">
              <a:solidFill>
                <a:schemeClr val="tx1"/>
              </a:solidFill>
              <a:latin typeface="Times New Roman" pitchFamily="18" charset="0"/>
              <a:cs typeface="Times New Roman" pitchFamily="18" charset="0"/>
            </a:rPr>
            <a:t>представља новац који се користи за непланиране или недовољно планиране сврхе, као и у случају ванредних околности.</a:t>
          </a:r>
          <a:endParaRPr lang="en-US" sz="1400" dirty="0">
            <a:solidFill>
              <a:schemeClr val="tx1"/>
            </a:solidFill>
            <a:latin typeface="Times New Roman" pitchFamily="18" charset="0"/>
            <a:cs typeface="Times New Roman" pitchFamily="18" charset="0"/>
          </a:endParaRPr>
        </a:p>
      </dgm:t>
    </dgm:pt>
    <dgm:pt modelId="{B1A118C8-65C5-4505-9861-C15DF46DDE40}" type="parTrans" cxnId="{C2060C01-AE6C-49A2-9E7C-10136D57EE22}">
      <dgm:prSet/>
      <dgm:spPr/>
      <dgm:t>
        <a:bodyPr/>
        <a:lstStyle/>
        <a:p>
          <a:endParaRPr lang="en-US"/>
        </a:p>
      </dgm:t>
    </dgm:pt>
    <dgm:pt modelId="{85A9A230-CB7F-4D0E-AEAE-CC533D1E4637}" type="sibTrans" cxnId="{C2060C01-AE6C-49A2-9E7C-10136D57EE22}">
      <dgm:prSet/>
      <dgm:spPr/>
      <dgm:t>
        <a:bodyPr/>
        <a:lstStyle/>
        <a:p>
          <a:endParaRPr lang="en-US"/>
        </a:p>
      </dgm:t>
    </dgm:pt>
    <dgm:pt modelId="{1BF4645B-0E25-4982-8755-C468FC62C39C}">
      <dgm:prSet phldrT="[Text]" custT="1"/>
      <dgm:spPr/>
      <dgm:t>
        <a:bodyPr/>
        <a:lstStyle/>
        <a:p>
          <a:r>
            <a:rPr lang="sr-Cyrl-RS" sz="2400" b="1" dirty="0">
              <a:latin typeface="Times New Roman" pitchFamily="18" charset="0"/>
              <a:cs typeface="Times New Roman" pitchFamily="18" charset="0"/>
            </a:rPr>
            <a:t>Капитални</a:t>
          </a:r>
          <a:r>
            <a:rPr lang="sr-Cyrl-RS" sz="500" b="1" dirty="0">
              <a:latin typeface="Times New Roman" pitchFamily="18" charset="0"/>
              <a:cs typeface="Times New Roman" pitchFamily="18" charset="0"/>
            </a:rPr>
            <a:t> </a:t>
          </a:r>
          <a:r>
            <a:rPr lang="sr-Cyrl-RS" sz="2400" b="1" dirty="0">
              <a:latin typeface="Times New Roman" pitchFamily="18" charset="0"/>
              <a:cs typeface="Times New Roman" pitchFamily="18" charset="0"/>
            </a:rPr>
            <a:t>издаци</a:t>
          </a:r>
          <a:endParaRPr lang="en-US" sz="2400" b="1" dirty="0">
            <a:latin typeface="Times New Roman" pitchFamily="18" charset="0"/>
            <a:cs typeface="Times New Roman" pitchFamily="18" charset="0"/>
          </a:endParaRPr>
        </a:p>
      </dgm:t>
    </dgm:pt>
    <dgm:pt modelId="{C1391573-84AC-4A5F-9872-896027FCD9E0}" type="parTrans" cxnId="{0B3FDED6-0041-4BD1-9A6E-DBDB5E3BB9B4}">
      <dgm:prSet/>
      <dgm:spPr/>
      <dgm:t>
        <a:bodyPr/>
        <a:lstStyle/>
        <a:p>
          <a:endParaRPr lang="en-US"/>
        </a:p>
      </dgm:t>
    </dgm:pt>
    <dgm:pt modelId="{EAAC9105-FD12-40C6-84F5-2CAFAE74C666}" type="sibTrans" cxnId="{0B3FDED6-0041-4BD1-9A6E-DBDB5E3BB9B4}">
      <dgm:prSet/>
      <dgm:spPr/>
      <dgm:t>
        <a:bodyPr/>
        <a:lstStyle/>
        <a:p>
          <a:endParaRPr lang="en-US"/>
        </a:p>
      </dgm:t>
    </dgm:pt>
    <dgm:pt modelId="{423C6F79-8640-4D5E-8F7E-2B463BCF528C}">
      <dgm:prSet phldrT="[Text]" custT="1"/>
      <dgm:spPr>
        <a:solidFill>
          <a:schemeClr val="accent1">
            <a:lumMod val="60000"/>
            <a:lumOff val="40000"/>
          </a:schemeClr>
        </a:solidFill>
      </dgm:spPr>
      <dgm:t>
        <a:bodyPr/>
        <a:lstStyle/>
        <a:p>
          <a:pPr algn="just"/>
          <a:r>
            <a:rPr lang="sr-Cyrl-RS" sz="1400" b="1" dirty="0">
              <a:solidFill>
                <a:schemeClr val="tx1"/>
              </a:solidFill>
              <a:latin typeface="Times New Roman" pitchFamily="18" charset="0"/>
              <a:cs typeface="Times New Roman" pitchFamily="18" charset="0"/>
            </a:rPr>
            <a:t>Капитални издаци </a:t>
          </a:r>
          <a:r>
            <a:rPr lang="sr-Cyrl-RS" sz="1400" dirty="0">
              <a:solidFill>
                <a:schemeClr val="tx1"/>
              </a:solidFill>
              <a:latin typeface="Times New Roman" pitchFamily="18" charset="0"/>
              <a:cs typeface="Times New Roman" pitchFamily="18" charset="0"/>
            </a:rPr>
            <a:t>су трошкови за изградњу нових, или инвестиционо одржавање постојећих објеката, набавку опреме, </a:t>
          </a:r>
          <a:r>
            <a:rPr lang="sr-Cyrl-RS" sz="1400" dirty="0" smtClean="0">
              <a:solidFill>
                <a:schemeClr val="tx1"/>
              </a:solidFill>
              <a:latin typeface="Times New Roman" pitchFamily="18" charset="0"/>
              <a:cs typeface="Times New Roman" pitchFamily="18" charset="0"/>
            </a:rPr>
            <a:t>машина</a:t>
          </a:r>
          <a:r>
            <a:rPr lang="en-US" sz="1400" dirty="0" smtClean="0">
              <a:solidFill>
                <a:schemeClr val="tx1"/>
              </a:solidFill>
              <a:latin typeface="Times New Roman" pitchFamily="18" charset="0"/>
              <a:cs typeface="Times New Roman" pitchFamily="18" charset="0"/>
            </a:rPr>
            <a:t>,</a:t>
          </a:r>
          <a:r>
            <a:rPr lang="sr-Cyrl-RS" sz="1400" dirty="0" smtClean="0">
              <a:solidFill>
                <a:schemeClr val="tx1"/>
              </a:solidFill>
              <a:latin typeface="Times New Roman" pitchFamily="18" charset="0"/>
              <a:cs typeface="Times New Roman" pitchFamily="18" charset="0"/>
            </a:rPr>
            <a:t> </a:t>
          </a:r>
          <a:r>
            <a:rPr lang="sr-Cyrl-RS" sz="1400" dirty="0">
              <a:solidFill>
                <a:schemeClr val="tx1"/>
              </a:solidFill>
              <a:latin typeface="Times New Roman" pitchFamily="18" charset="0"/>
              <a:cs typeface="Times New Roman" pitchFamily="18" charset="0"/>
            </a:rPr>
            <a:t>земљишта и слично</a:t>
          </a:r>
          <a:r>
            <a:rPr lang="sr-Cyrl-RS" sz="1800" dirty="0">
              <a:solidFill>
                <a:schemeClr val="tx1"/>
              </a:solidFill>
              <a:latin typeface="Times New Roman" pitchFamily="18" charset="0"/>
              <a:cs typeface="Times New Roman" pitchFamily="18" charset="0"/>
            </a:rPr>
            <a:t>.</a:t>
          </a:r>
          <a:endParaRPr lang="en-US" sz="1800" dirty="0">
            <a:solidFill>
              <a:schemeClr val="tx1"/>
            </a:solidFill>
            <a:latin typeface="Times New Roman" pitchFamily="18" charset="0"/>
            <a:cs typeface="Times New Roman" pitchFamily="18" charset="0"/>
          </a:endParaRPr>
        </a:p>
      </dgm:t>
    </dgm:pt>
    <dgm:pt modelId="{491E2BD3-8551-49F0-919A-AB73427DE405}" type="parTrans" cxnId="{D51F2C8A-AB76-4B34-9AF8-3FA9A4DB4238}">
      <dgm:prSet/>
      <dgm:spPr/>
      <dgm:t>
        <a:bodyPr/>
        <a:lstStyle/>
        <a:p>
          <a:endParaRPr lang="en-US"/>
        </a:p>
      </dgm:t>
    </dgm:pt>
    <dgm:pt modelId="{BC9BB851-E04E-4BC3-8DA9-DF824BEE6D0D}" type="sibTrans" cxnId="{D51F2C8A-AB76-4B34-9AF8-3FA9A4DB4238}">
      <dgm:prSet/>
      <dgm:spPr/>
      <dgm:t>
        <a:bodyPr/>
        <a:lstStyle/>
        <a:p>
          <a:endParaRPr lang="en-US"/>
        </a:p>
      </dgm:t>
    </dgm:pt>
    <dgm:pt modelId="{EFEB1020-9C17-48DC-BBE0-54FA743F9F75}" type="pres">
      <dgm:prSet presAssocID="{EEA47F19-311D-44B3-AAA4-35C98BD4844B}" presName="Name0" presStyleCnt="0">
        <dgm:presLayoutVars>
          <dgm:dir/>
          <dgm:animLvl val="lvl"/>
          <dgm:resizeHandles val="exact"/>
        </dgm:presLayoutVars>
      </dgm:prSet>
      <dgm:spPr/>
      <dgm:t>
        <a:bodyPr/>
        <a:lstStyle/>
        <a:p>
          <a:endParaRPr lang="sr-Latn-RS"/>
        </a:p>
      </dgm:t>
    </dgm:pt>
    <dgm:pt modelId="{98695426-23ED-40C0-90A1-2BB445DEBC64}" type="pres">
      <dgm:prSet presAssocID="{0C844461-76DE-4FEA-A87D-23440AD6FC2E}" presName="linNode" presStyleCnt="0"/>
      <dgm:spPr/>
    </dgm:pt>
    <dgm:pt modelId="{C6144CDB-22C1-4337-9F95-C3A522A707D1}" type="pres">
      <dgm:prSet presAssocID="{0C844461-76DE-4FEA-A87D-23440AD6FC2E}" presName="parTx" presStyleLbl="revTx" presStyleIdx="0" presStyleCnt="8">
        <dgm:presLayoutVars>
          <dgm:chMax val="1"/>
          <dgm:bulletEnabled val="1"/>
        </dgm:presLayoutVars>
      </dgm:prSet>
      <dgm:spPr/>
      <dgm:t>
        <a:bodyPr/>
        <a:lstStyle/>
        <a:p>
          <a:endParaRPr lang="sr-Latn-RS"/>
        </a:p>
      </dgm:t>
    </dgm:pt>
    <dgm:pt modelId="{02385D1D-92EB-445D-B736-940004751C79}" type="pres">
      <dgm:prSet presAssocID="{0C844461-76DE-4FEA-A87D-23440AD6FC2E}" presName="bracket" presStyleLbl="parChTrans1D1" presStyleIdx="0" presStyleCnt="8"/>
      <dgm:spPr/>
    </dgm:pt>
    <dgm:pt modelId="{99D36636-E395-439F-A79A-29C0BFB6F7E4}" type="pres">
      <dgm:prSet presAssocID="{0C844461-76DE-4FEA-A87D-23440AD6FC2E}" presName="spH" presStyleCnt="0"/>
      <dgm:spPr/>
    </dgm:pt>
    <dgm:pt modelId="{7BB6658A-32E0-42C7-B82A-240BF45CF27D}" type="pres">
      <dgm:prSet presAssocID="{0C844461-76DE-4FEA-A87D-23440AD6FC2E}" presName="desTx" presStyleLbl="node1" presStyleIdx="0" presStyleCnt="8" custScaleX="99720" custScaleY="102529">
        <dgm:presLayoutVars>
          <dgm:bulletEnabled val="1"/>
        </dgm:presLayoutVars>
      </dgm:prSet>
      <dgm:spPr/>
      <dgm:t>
        <a:bodyPr/>
        <a:lstStyle/>
        <a:p>
          <a:endParaRPr lang="sr-Latn-RS"/>
        </a:p>
      </dgm:t>
    </dgm:pt>
    <dgm:pt modelId="{5B3CB043-7A92-47E9-A4C4-39EC715F2552}" type="pres">
      <dgm:prSet presAssocID="{C24B5DA2-B651-485D-A0F4-95731772C9B8}" presName="spV" presStyleCnt="0"/>
      <dgm:spPr/>
    </dgm:pt>
    <dgm:pt modelId="{D9DF5E9A-39D4-44B7-A326-58B07A05D91E}" type="pres">
      <dgm:prSet presAssocID="{E1B79EE1-1157-4302-AB0B-8FEDC81165FD}" presName="linNode" presStyleCnt="0"/>
      <dgm:spPr/>
    </dgm:pt>
    <dgm:pt modelId="{F40D94EA-52E0-4740-A924-EAF350BDF213}" type="pres">
      <dgm:prSet presAssocID="{E1B79EE1-1157-4302-AB0B-8FEDC81165FD}" presName="parTx" presStyleLbl="revTx" presStyleIdx="1" presStyleCnt="8">
        <dgm:presLayoutVars>
          <dgm:chMax val="1"/>
          <dgm:bulletEnabled val="1"/>
        </dgm:presLayoutVars>
      </dgm:prSet>
      <dgm:spPr/>
      <dgm:t>
        <a:bodyPr/>
        <a:lstStyle/>
        <a:p>
          <a:endParaRPr lang="sr-Latn-RS"/>
        </a:p>
      </dgm:t>
    </dgm:pt>
    <dgm:pt modelId="{0E930D30-96BC-4D43-B65A-EE88C46DBE48}" type="pres">
      <dgm:prSet presAssocID="{E1B79EE1-1157-4302-AB0B-8FEDC81165FD}" presName="bracket" presStyleLbl="parChTrans1D1" presStyleIdx="1" presStyleCnt="8"/>
      <dgm:spPr/>
    </dgm:pt>
    <dgm:pt modelId="{5831BF15-ED1F-4BD5-857B-18B8E573D9AB}" type="pres">
      <dgm:prSet presAssocID="{E1B79EE1-1157-4302-AB0B-8FEDC81165FD}" presName="spH" presStyleCnt="0"/>
      <dgm:spPr/>
    </dgm:pt>
    <dgm:pt modelId="{C6BA9D27-2D60-4BA7-98A9-E18E57FDB6CB}" type="pres">
      <dgm:prSet presAssocID="{E1B79EE1-1157-4302-AB0B-8FEDC81165FD}" presName="desTx" presStyleLbl="node1" presStyleIdx="1" presStyleCnt="8">
        <dgm:presLayoutVars>
          <dgm:bulletEnabled val="1"/>
        </dgm:presLayoutVars>
      </dgm:prSet>
      <dgm:spPr/>
      <dgm:t>
        <a:bodyPr/>
        <a:lstStyle/>
        <a:p>
          <a:endParaRPr lang="sr-Latn-RS"/>
        </a:p>
      </dgm:t>
    </dgm:pt>
    <dgm:pt modelId="{5A002753-9FCA-4DC5-B8A6-1F7632BDDE58}" type="pres">
      <dgm:prSet presAssocID="{E99A6F9C-C544-4400-B178-20BC6CFFFE07}" presName="spV" presStyleCnt="0"/>
      <dgm:spPr/>
    </dgm:pt>
    <dgm:pt modelId="{9709DCCB-B8A8-47BC-A303-F9EC41DA889E}" type="pres">
      <dgm:prSet presAssocID="{E055884F-7426-4921-A0E5-9CA56A76B49A}" presName="linNode" presStyleCnt="0"/>
      <dgm:spPr/>
    </dgm:pt>
    <dgm:pt modelId="{CCB8139E-CA19-491D-9FCD-6BF28923C725}" type="pres">
      <dgm:prSet presAssocID="{E055884F-7426-4921-A0E5-9CA56A76B49A}" presName="parTx" presStyleLbl="revTx" presStyleIdx="2" presStyleCnt="8">
        <dgm:presLayoutVars>
          <dgm:chMax val="1"/>
          <dgm:bulletEnabled val="1"/>
        </dgm:presLayoutVars>
      </dgm:prSet>
      <dgm:spPr/>
      <dgm:t>
        <a:bodyPr/>
        <a:lstStyle/>
        <a:p>
          <a:endParaRPr lang="sr-Latn-RS"/>
        </a:p>
      </dgm:t>
    </dgm:pt>
    <dgm:pt modelId="{14D1633C-A097-4A5A-8269-B04E98857E56}" type="pres">
      <dgm:prSet presAssocID="{E055884F-7426-4921-A0E5-9CA56A76B49A}" presName="bracket" presStyleLbl="parChTrans1D1" presStyleIdx="2" presStyleCnt="8"/>
      <dgm:spPr/>
    </dgm:pt>
    <dgm:pt modelId="{82B38D6F-2AA7-4339-A71D-28AA55699178}" type="pres">
      <dgm:prSet presAssocID="{E055884F-7426-4921-A0E5-9CA56A76B49A}" presName="spH" presStyleCnt="0"/>
      <dgm:spPr/>
    </dgm:pt>
    <dgm:pt modelId="{FFFD7BD8-195B-4FA4-9414-4F4C582F5570}" type="pres">
      <dgm:prSet presAssocID="{E055884F-7426-4921-A0E5-9CA56A76B49A}" presName="desTx" presStyleLbl="node1" presStyleIdx="2" presStyleCnt="8">
        <dgm:presLayoutVars>
          <dgm:bulletEnabled val="1"/>
        </dgm:presLayoutVars>
      </dgm:prSet>
      <dgm:spPr/>
      <dgm:t>
        <a:bodyPr/>
        <a:lstStyle/>
        <a:p>
          <a:endParaRPr lang="sr-Latn-RS"/>
        </a:p>
      </dgm:t>
    </dgm:pt>
    <dgm:pt modelId="{D3A122A3-FC4C-4845-B4FF-0E74CF3D50D3}" type="pres">
      <dgm:prSet presAssocID="{EADBA54B-8207-46FB-8C83-E7274B6ED163}" presName="spV" presStyleCnt="0"/>
      <dgm:spPr/>
    </dgm:pt>
    <dgm:pt modelId="{CCB5FDA4-BEC8-4CA1-835A-2A3BEEBEC456}" type="pres">
      <dgm:prSet presAssocID="{28888755-727E-436B-B2F2-DA7896544A65}" presName="linNode" presStyleCnt="0"/>
      <dgm:spPr/>
    </dgm:pt>
    <dgm:pt modelId="{9312B733-3AEB-49F6-8245-08553BA2949B}" type="pres">
      <dgm:prSet presAssocID="{28888755-727E-436B-B2F2-DA7896544A65}" presName="parTx" presStyleLbl="revTx" presStyleIdx="3" presStyleCnt="8">
        <dgm:presLayoutVars>
          <dgm:chMax val="1"/>
          <dgm:bulletEnabled val="1"/>
        </dgm:presLayoutVars>
      </dgm:prSet>
      <dgm:spPr/>
      <dgm:t>
        <a:bodyPr/>
        <a:lstStyle/>
        <a:p>
          <a:endParaRPr lang="sr-Latn-RS"/>
        </a:p>
      </dgm:t>
    </dgm:pt>
    <dgm:pt modelId="{435AB433-2559-485A-A03D-C32F36288071}" type="pres">
      <dgm:prSet presAssocID="{28888755-727E-436B-B2F2-DA7896544A65}" presName="bracket" presStyleLbl="parChTrans1D1" presStyleIdx="3" presStyleCnt="8"/>
      <dgm:spPr/>
    </dgm:pt>
    <dgm:pt modelId="{C13B9160-72D5-46E0-A1C0-91E8634DFAE2}" type="pres">
      <dgm:prSet presAssocID="{28888755-727E-436B-B2F2-DA7896544A65}" presName="spH" presStyleCnt="0"/>
      <dgm:spPr/>
    </dgm:pt>
    <dgm:pt modelId="{9893D59A-7FEC-486D-89C4-D28135F6121C}" type="pres">
      <dgm:prSet presAssocID="{28888755-727E-436B-B2F2-DA7896544A65}" presName="desTx" presStyleLbl="node1" presStyleIdx="3" presStyleCnt="8">
        <dgm:presLayoutVars>
          <dgm:bulletEnabled val="1"/>
        </dgm:presLayoutVars>
      </dgm:prSet>
      <dgm:spPr/>
      <dgm:t>
        <a:bodyPr/>
        <a:lstStyle/>
        <a:p>
          <a:endParaRPr lang="sr-Latn-RS"/>
        </a:p>
      </dgm:t>
    </dgm:pt>
    <dgm:pt modelId="{A421D242-ABBF-45EB-97FD-83930430328F}" type="pres">
      <dgm:prSet presAssocID="{25C618B1-3FCB-4E3A-AAEB-763F12B41872}" presName="spV" presStyleCnt="0"/>
      <dgm:spPr/>
    </dgm:pt>
    <dgm:pt modelId="{F0DED400-B200-4EA2-AB34-CCFF58E07A6E}" type="pres">
      <dgm:prSet presAssocID="{26EF48C7-6381-4355-B03F-DD441AE957C7}" presName="linNode" presStyleCnt="0"/>
      <dgm:spPr/>
    </dgm:pt>
    <dgm:pt modelId="{EFAACCF6-3A6A-4536-89B0-F0A7C44F6BE1}" type="pres">
      <dgm:prSet presAssocID="{26EF48C7-6381-4355-B03F-DD441AE957C7}" presName="parTx" presStyleLbl="revTx" presStyleIdx="4" presStyleCnt="8">
        <dgm:presLayoutVars>
          <dgm:chMax val="1"/>
          <dgm:bulletEnabled val="1"/>
        </dgm:presLayoutVars>
      </dgm:prSet>
      <dgm:spPr/>
      <dgm:t>
        <a:bodyPr/>
        <a:lstStyle/>
        <a:p>
          <a:endParaRPr lang="sr-Latn-RS"/>
        </a:p>
      </dgm:t>
    </dgm:pt>
    <dgm:pt modelId="{6497CA82-45EE-4BD1-AEB4-CC3961FBFB74}" type="pres">
      <dgm:prSet presAssocID="{26EF48C7-6381-4355-B03F-DD441AE957C7}" presName="bracket" presStyleLbl="parChTrans1D1" presStyleIdx="4" presStyleCnt="8"/>
      <dgm:spPr/>
    </dgm:pt>
    <dgm:pt modelId="{CD7548DD-1E84-4DA7-B1D0-28F3E4EBFF82}" type="pres">
      <dgm:prSet presAssocID="{26EF48C7-6381-4355-B03F-DD441AE957C7}" presName="spH" presStyleCnt="0"/>
      <dgm:spPr/>
    </dgm:pt>
    <dgm:pt modelId="{9A05939C-6B40-4C32-897A-4A6DC3E71E5B}" type="pres">
      <dgm:prSet presAssocID="{26EF48C7-6381-4355-B03F-DD441AE957C7}" presName="desTx" presStyleLbl="node1" presStyleIdx="4" presStyleCnt="8" custScaleX="99809" custScaleY="92033">
        <dgm:presLayoutVars>
          <dgm:bulletEnabled val="1"/>
        </dgm:presLayoutVars>
      </dgm:prSet>
      <dgm:spPr/>
      <dgm:t>
        <a:bodyPr/>
        <a:lstStyle/>
        <a:p>
          <a:endParaRPr lang="sr-Latn-RS"/>
        </a:p>
      </dgm:t>
    </dgm:pt>
    <dgm:pt modelId="{569EA799-9807-4770-B698-79D3EF79120B}" type="pres">
      <dgm:prSet presAssocID="{7F59AFA8-97ED-43F0-BB10-8E36A7F9F28C}" presName="spV" presStyleCnt="0"/>
      <dgm:spPr/>
    </dgm:pt>
    <dgm:pt modelId="{2B991069-479A-498A-AF83-5B33CD9F12C6}" type="pres">
      <dgm:prSet presAssocID="{E1AD8724-28DC-48C5-B75E-B0D1F33E6279}" presName="linNode" presStyleCnt="0"/>
      <dgm:spPr/>
    </dgm:pt>
    <dgm:pt modelId="{939B76D1-BB33-4E50-9ECD-839FB5787B95}" type="pres">
      <dgm:prSet presAssocID="{E1AD8724-28DC-48C5-B75E-B0D1F33E6279}" presName="parTx" presStyleLbl="revTx" presStyleIdx="5" presStyleCnt="8">
        <dgm:presLayoutVars>
          <dgm:chMax val="1"/>
          <dgm:bulletEnabled val="1"/>
        </dgm:presLayoutVars>
      </dgm:prSet>
      <dgm:spPr/>
      <dgm:t>
        <a:bodyPr/>
        <a:lstStyle/>
        <a:p>
          <a:endParaRPr lang="sr-Latn-RS"/>
        </a:p>
      </dgm:t>
    </dgm:pt>
    <dgm:pt modelId="{7845F59F-6101-48DE-ABCC-EC5351843F5B}" type="pres">
      <dgm:prSet presAssocID="{E1AD8724-28DC-48C5-B75E-B0D1F33E6279}" presName="bracket" presStyleLbl="parChTrans1D1" presStyleIdx="5" presStyleCnt="8"/>
      <dgm:spPr/>
    </dgm:pt>
    <dgm:pt modelId="{8DC06B04-AA78-4007-96F1-AC66800E204E}" type="pres">
      <dgm:prSet presAssocID="{E1AD8724-28DC-48C5-B75E-B0D1F33E6279}" presName="spH" presStyleCnt="0"/>
      <dgm:spPr/>
    </dgm:pt>
    <dgm:pt modelId="{B43D6F8D-5103-4DCA-8971-053A6B7A987B}" type="pres">
      <dgm:prSet presAssocID="{E1AD8724-28DC-48C5-B75E-B0D1F33E6279}" presName="desTx" presStyleLbl="node1" presStyleIdx="5" presStyleCnt="8">
        <dgm:presLayoutVars>
          <dgm:bulletEnabled val="1"/>
        </dgm:presLayoutVars>
      </dgm:prSet>
      <dgm:spPr/>
      <dgm:t>
        <a:bodyPr/>
        <a:lstStyle/>
        <a:p>
          <a:endParaRPr lang="sr-Latn-RS"/>
        </a:p>
      </dgm:t>
    </dgm:pt>
    <dgm:pt modelId="{1DEFA11E-9373-40F9-A3AA-EE96EB176FFC}" type="pres">
      <dgm:prSet presAssocID="{BCA81F17-B88D-47F3-91A4-C02EC1C807D8}" presName="spV" presStyleCnt="0"/>
      <dgm:spPr/>
    </dgm:pt>
    <dgm:pt modelId="{4B12A308-E2AF-4F45-882B-691EF4FA1B43}" type="pres">
      <dgm:prSet presAssocID="{48096665-F98A-4372-9642-AA104F5D458A}" presName="linNode" presStyleCnt="0"/>
      <dgm:spPr/>
    </dgm:pt>
    <dgm:pt modelId="{B471A916-B6F4-4017-A447-E2C98CEE19B9}" type="pres">
      <dgm:prSet presAssocID="{48096665-F98A-4372-9642-AA104F5D458A}" presName="parTx" presStyleLbl="revTx" presStyleIdx="6" presStyleCnt="8">
        <dgm:presLayoutVars>
          <dgm:chMax val="1"/>
          <dgm:bulletEnabled val="1"/>
        </dgm:presLayoutVars>
      </dgm:prSet>
      <dgm:spPr/>
      <dgm:t>
        <a:bodyPr/>
        <a:lstStyle/>
        <a:p>
          <a:endParaRPr lang="sr-Latn-RS"/>
        </a:p>
      </dgm:t>
    </dgm:pt>
    <dgm:pt modelId="{7F976215-9D17-4223-A92A-D3302071B429}" type="pres">
      <dgm:prSet presAssocID="{48096665-F98A-4372-9642-AA104F5D458A}" presName="bracket" presStyleLbl="parChTrans1D1" presStyleIdx="6" presStyleCnt="8"/>
      <dgm:spPr/>
    </dgm:pt>
    <dgm:pt modelId="{C984C73F-7C05-410A-B91E-AD111AE0E45B}" type="pres">
      <dgm:prSet presAssocID="{48096665-F98A-4372-9642-AA104F5D458A}" presName="spH" presStyleCnt="0"/>
      <dgm:spPr/>
    </dgm:pt>
    <dgm:pt modelId="{260E7D26-6540-4407-AA35-D081FC05F135}" type="pres">
      <dgm:prSet presAssocID="{48096665-F98A-4372-9642-AA104F5D458A}" presName="desTx" presStyleLbl="node1" presStyleIdx="6" presStyleCnt="8">
        <dgm:presLayoutVars>
          <dgm:bulletEnabled val="1"/>
        </dgm:presLayoutVars>
      </dgm:prSet>
      <dgm:spPr/>
      <dgm:t>
        <a:bodyPr/>
        <a:lstStyle/>
        <a:p>
          <a:endParaRPr lang="sr-Latn-RS"/>
        </a:p>
      </dgm:t>
    </dgm:pt>
    <dgm:pt modelId="{87942DC7-D611-481D-85C3-17E9EE928CC9}" type="pres">
      <dgm:prSet presAssocID="{5FC22904-D7CC-4648-88EC-995516A10DB1}" presName="spV" presStyleCnt="0"/>
      <dgm:spPr/>
    </dgm:pt>
    <dgm:pt modelId="{5A582BDF-EB51-42B9-AFE8-1D18A89089BC}" type="pres">
      <dgm:prSet presAssocID="{1BF4645B-0E25-4982-8755-C468FC62C39C}" presName="linNode" presStyleCnt="0"/>
      <dgm:spPr/>
    </dgm:pt>
    <dgm:pt modelId="{320B77C6-F8A0-4CEB-8B55-79E4A1BAF9E9}" type="pres">
      <dgm:prSet presAssocID="{1BF4645B-0E25-4982-8755-C468FC62C39C}" presName="parTx" presStyleLbl="revTx" presStyleIdx="7" presStyleCnt="8">
        <dgm:presLayoutVars>
          <dgm:chMax val="1"/>
          <dgm:bulletEnabled val="1"/>
        </dgm:presLayoutVars>
      </dgm:prSet>
      <dgm:spPr/>
      <dgm:t>
        <a:bodyPr/>
        <a:lstStyle/>
        <a:p>
          <a:endParaRPr lang="sr-Latn-RS"/>
        </a:p>
      </dgm:t>
    </dgm:pt>
    <dgm:pt modelId="{803A06C6-F698-48F4-A91D-0B2B17EECBA4}" type="pres">
      <dgm:prSet presAssocID="{1BF4645B-0E25-4982-8755-C468FC62C39C}" presName="bracket" presStyleLbl="parChTrans1D1" presStyleIdx="7" presStyleCnt="8"/>
      <dgm:spPr/>
    </dgm:pt>
    <dgm:pt modelId="{4A43BD3F-83F2-4A36-B8AE-CC5DC27FAC9E}" type="pres">
      <dgm:prSet presAssocID="{1BF4645B-0E25-4982-8755-C468FC62C39C}" presName="spH" presStyleCnt="0"/>
      <dgm:spPr/>
    </dgm:pt>
    <dgm:pt modelId="{E8E0050D-5592-4FFB-BC24-07DF887B3DF2}" type="pres">
      <dgm:prSet presAssocID="{1BF4645B-0E25-4982-8755-C468FC62C39C}" presName="desTx" presStyleLbl="node1" presStyleIdx="7" presStyleCnt="8">
        <dgm:presLayoutVars>
          <dgm:bulletEnabled val="1"/>
        </dgm:presLayoutVars>
      </dgm:prSet>
      <dgm:spPr/>
      <dgm:t>
        <a:bodyPr/>
        <a:lstStyle/>
        <a:p>
          <a:endParaRPr lang="sr-Latn-RS"/>
        </a:p>
      </dgm:t>
    </dgm:pt>
  </dgm:ptLst>
  <dgm:cxnLst>
    <dgm:cxn modelId="{125639C7-B690-4F53-A1C9-BB18BE26EFFF}" type="presOf" srcId="{FE2BA0E8-81AC-463B-B498-EF464F5BCE06}" destId="{9893D59A-7FEC-486D-89C4-D28135F6121C}" srcOrd="0" destOrd="0" presId="urn:diagrams.loki3.com/BracketList"/>
    <dgm:cxn modelId="{3A62F178-8066-4771-B4B9-5EF0D5B95712}" type="presOf" srcId="{1BF4645B-0E25-4982-8755-C468FC62C39C}" destId="{320B77C6-F8A0-4CEB-8B55-79E4A1BAF9E9}" srcOrd="0" destOrd="0" presId="urn:diagrams.loki3.com/BracketList"/>
    <dgm:cxn modelId="{1EC38B43-666B-4E38-81B7-8A080ED8DA87}" type="presOf" srcId="{0C844461-76DE-4FEA-A87D-23440AD6FC2E}" destId="{C6144CDB-22C1-4337-9F95-C3A522A707D1}" srcOrd="0" destOrd="0" presId="urn:diagrams.loki3.com/BracketList"/>
    <dgm:cxn modelId="{0B3FDED6-0041-4BD1-9A6E-DBDB5E3BB9B4}" srcId="{EEA47F19-311D-44B3-AAA4-35C98BD4844B}" destId="{1BF4645B-0E25-4982-8755-C468FC62C39C}" srcOrd="7" destOrd="0" parTransId="{C1391573-84AC-4A5F-9872-896027FCD9E0}" sibTransId="{EAAC9105-FD12-40C6-84F5-2CAFAE74C666}"/>
    <dgm:cxn modelId="{C002A477-0333-4E42-A591-A476378A7B14}" srcId="{EEA47F19-311D-44B3-AAA4-35C98BD4844B}" destId="{26EF48C7-6381-4355-B03F-DD441AE957C7}" srcOrd="4" destOrd="0" parTransId="{18A23F74-72B2-47CE-8CFA-63637C44E493}" sibTransId="{7F59AFA8-97ED-43F0-BB10-8E36A7F9F28C}"/>
    <dgm:cxn modelId="{9CBF9DF9-AB9B-4A23-9199-3C2DD5A0CE43}" srcId="{EEA47F19-311D-44B3-AAA4-35C98BD4844B}" destId="{E1B79EE1-1157-4302-AB0B-8FEDC81165FD}" srcOrd="1" destOrd="0" parTransId="{D901DA59-A95A-4489-99A8-4140EE7BA89A}" sibTransId="{E99A6F9C-C544-4400-B178-20BC6CFFFE07}"/>
    <dgm:cxn modelId="{CAC21658-3423-481C-AF27-E9996CB921F1}" type="presOf" srcId="{D45E583C-4AAD-40D2-9D24-9A0A68141567}" destId="{7BB6658A-32E0-42C7-B82A-240BF45CF27D}" srcOrd="0" destOrd="0" presId="urn:diagrams.loki3.com/BracketList"/>
    <dgm:cxn modelId="{B6E9FE2F-54FB-46AA-BA6A-1465C15C85E2}" srcId="{0C844461-76DE-4FEA-A87D-23440AD6FC2E}" destId="{D45E583C-4AAD-40D2-9D24-9A0A68141567}" srcOrd="0" destOrd="0" parTransId="{DF23AB14-DB78-4D25-948A-D263DF13EBEB}" sibTransId="{875C4C0C-D761-476B-9D17-EF850CFCBB84}"/>
    <dgm:cxn modelId="{86D1D984-3A22-405C-B36D-C2926B8E421B}" srcId="{28888755-727E-436B-B2F2-DA7896544A65}" destId="{FE2BA0E8-81AC-463B-B498-EF464F5BCE06}" srcOrd="0" destOrd="0" parTransId="{7A39DE39-681C-425E-9FED-FBE278CC5B2D}" sibTransId="{03DEC489-1FE9-42FB-A7B6-2DC930E80875}"/>
    <dgm:cxn modelId="{6CADC6AF-E4D1-4118-B6AD-2936E20B24E4}" type="presOf" srcId="{E1AD8724-28DC-48C5-B75E-B0D1F33E6279}" destId="{939B76D1-BB33-4E50-9ECD-839FB5787B95}" srcOrd="0" destOrd="0" presId="urn:diagrams.loki3.com/BracketList"/>
    <dgm:cxn modelId="{D51F2C8A-AB76-4B34-9AF8-3FA9A4DB4238}" srcId="{1BF4645B-0E25-4982-8755-C468FC62C39C}" destId="{423C6F79-8640-4D5E-8F7E-2B463BCF528C}" srcOrd="0" destOrd="0" parTransId="{491E2BD3-8551-49F0-919A-AB73427DE405}" sibTransId="{BC9BB851-E04E-4BC3-8DA9-DF824BEE6D0D}"/>
    <dgm:cxn modelId="{E528FBD6-03D8-4201-832B-0748BD271A16}" srcId="{E055884F-7426-4921-A0E5-9CA56A76B49A}" destId="{6B14159D-5902-471E-9F91-CEA86CA18597}" srcOrd="0" destOrd="0" parTransId="{0D2CFF9B-A50F-43E4-AFA5-E7E960E0BCD0}" sibTransId="{36039859-946E-4D2B-BAA0-EE1BB94895EC}"/>
    <dgm:cxn modelId="{EC0075EB-3DC2-4074-AA80-170858192B86}" type="presOf" srcId="{28888755-727E-436B-B2F2-DA7896544A65}" destId="{9312B733-3AEB-49F6-8245-08553BA2949B}" srcOrd="0" destOrd="0" presId="urn:diagrams.loki3.com/BracketList"/>
    <dgm:cxn modelId="{48A7DAC8-CBA0-4CCF-8FEB-1A8D1991CE61}" srcId="{26EF48C7-6381-4355-B03F-DD441AE957C7}" destId="{4B4A2A45-FFA7-47F5-A99D-A2DFD7698107}" srcOrd="0" destOrd="0" parTransId="{2E2C89AA-6D36-4A41-9A01-A47B8388C320}" sibTransId="{5B14C082-1404-4C23-9B64-643BA89D25BF}"/>
    <dgm:cxn modelId="{FF60118A-5412-436E-B845-69CD79E57C83}" srcId="{EEA47F19-311D-44B3-AAA4-35C98BD4844B}" destId="{48096665-F98A-4372-9642-AA104F5D458A}" srcOrd="6" destOrd="0" parTransId="{AFDDD8A6-A5D8-4980-A3AD-3612739BB0D6}" sibTransId="{5FC22904-D7CC-4648-88EC-995516A10DB1}"/>
    <dgm:cxn modelId="{913F8910-4C80-476B-BB1A-84CDC766C5E5}" type="presOf" srcId="{EEA47F19-311D-44B3-AAA4-35C98BD4844B}" destId="{EFEB1020-9C17-48DC-BBE0-54FA743F9F75}" srcOrd="0" destOrd="0" presId="urn:diagrams.loki3.com/BracketList"/>
    <dgm:cxn modelId="{997AF6DE-9802-4842-96EC-E457543D4099}" srcId="{EEA47F19-311D-44B3-AAA4-35C98BD4844B}" destId="{E055884F-7426-4921-A0E5-9CA56A76B49A}" srcOrd="2" destOrd="0" parTransId="{A220DF32-CC6B-446C-B398-3C6FF19DF138}" sibTransId="{EADBA54B-8207-46FB-8C83-E7274B6ED163}"/>
    <dgm:cxn modelId="{423F4FFE-A4A5-4DB9-BCD0-81CA33242D4A}" srcId="{EEA47F19-311D-44B3-AAA4-35C98BD4844B}" destId="{28888755-727E-436B-B2F2-DA7896544A65}" srcOrd="3" destOrd="0" parTransId="{74440C20-4C7D-42FA-8A71-91FF1ABB0C2B}" sibTransId="{25C618B1-3FCB-4E3A-AAEB-763F12B41872}"/>
    <dgm:cxn modelId="{1A66DD3E-AD41-4FBE-A90F-6733EF188F32}" type="presOf" srcId="{26EF48C7-6381-4355-B03F-DD441AE957C7}" destId="{EFAACCF6-3A6A-4536-89B0-F0A7C44F6BE1}" srcOrd="0" destOrd="0" presId="urn:diagrams.loki3.com/BracketList"/>
    <dgm:cxn modelId="{BCE59B63-5EB1-433A-8547-EDBAFAA0A920}" type="presOf" srcId="{6B14159D-5902-471E-9F91-CEA86CA18597}" destId="{FFFD7BD8-195B-4FA4-9414-4F4C582F5570}" srcOrd="0" destOrd="0" presId="urn:diagrams.loki3.com/BracketList"/>
    <dgm:cxn modelId="{CA57D8EB-0B56-4F96-A4E4-69872B3236BF}" type="presOf" srcId="{423C6F79-8640-4D5E-8F7E-2B463BCF528C}" destId="{E8E0050D-5592-4FFB-BC24-07DF887B3DF2}" srcOrd="0" destOrd="0" presId="urn:diagrams.loki3.com/BracketList"/>
    <dgm:cxn modelId="{4A72B881-7734-4A48-B974-4165271D16B3}" type="presOf" srcId="{A22D28D0-C0EE-4FAC-9411-A8A4995FB17B}" destId="{B43D6F8D-5103-4DCA-8971-053A6B7A987B}" srcOrd="0" destOrd="0" presId="urn:diagrams.loki3.com/BracketList"/>
    <dgm:cxn modelId="{EF67239D-5166-423B-9E5F-06A1352131E4}" srcId="{E1AD8724-28DC-48C5-B75E-B0D1F33E6279}" destId="{A22D28D0-C0EE-4FAC-9411-A8A4995FB17B}" srcOrd="0" destOrd="0" parTransId="{7B8C8DE4-9C8E-4AAA-9ABD-7D21384D12EF}" sibTransId="{D9EE63C1-7C79-499A-9EE1-6AFD68E7C84E}"/>
    <dgm:cxn modelId="{C314BF9B-D2C0-49FD-8192-2D4E8F24E524}" type="presOf" srcId="{E1B79EE1-1157-4302-AB0B-8FEDC81165FD}" destId="{F40D94EA-52E0-4740-A924-EAF350BDF213}" srcOrd="0" destOrd="0" presId="urn:diagrams.loki3.com/BracketList"/>
    <dgm:cxn modelId="{09EA19A1-AD92-457C-AA02-410DD0335895}" type="presOf" srcId="{E055884F-7426-4921-A0E5-9CA56A76B49A}" destId="{CCB8139E-CA19-491D-9FCD-6BF28923C725}" srcOrd="0" destOrd="0" presId="urn:diagrams.loki3.com/BracketList"/>
    <dgm:cxn modelId="{A2BA0882-E9E2-465B-A810-984927F0F13D}" type="presOf" srcId="{97F877CB-9B8D-43D2-81EC-7EBF25320968}" destId="{260E7D26-6540-4407-AA35-D081FC05F135}" srcOrd="0" destOrd="0" presId="urn:diagrams.loki3.com/BracketList"/>
    <dgm:cxn modelId="{E8F8E3A6-DE2E-43A3-A54F-79C8F4CD16F2}" type="presOf" srcId="{92FD0664-EE76-4121-BE7B-68FC1EE5F4D7}" destId="{C6BA9D27-2D60-4BA7-98A9-E18E57FDB6CB}" srcOrd="0" destOrd="0" presId="urn:diagrams.loki3.com/BracketList"/>
    <dgm:cxn modelId="{592F709B-0D71-4665-94FE-FCFCC1F99F37}" type="presOf" srcId="{48096665-F98A-4372-9642-AA104F5D458A}" destId="{B471A916-B6F4-4017-A447-E2C98CEE19B9}" srcOrd="0" destOrd="0" presId="urn:diagrams.loki3.com/BracketList"/>
    <dgm:cxn modelId="{9EBB09AF-7741-47ED-B436-933466BD5F46}" srcId="{EEA47F19-311D-44B3-AAA4-35C98BD4844B}" destId="{E1AD8724-28DC-48C5-B75E-B0D1F33E6279}" srcOrd="5" destOrd="0" parTransId="{411CE078-310E-457E-A7C1-09A580CCEBB0}" sibTransId="{BCA81F17-B88D-47F3-91A4-C02EC1C807D8}"/>
    <dgm:cxn modelId="{29D18108-D348-4C83-ABE4-39390C16C5CD}" srcId="{E1B79EE1-1157-4302-AB0B-8FEDC81165FD}" destId="{92FD0664-EE76-4121-BE7B-68FC1EE5F4D7}" srcOrd="0" destOrd="0" parTransId="{A4B2DE69-08CB-4EF5-A179-A9838DCC0C0D}" sibTransId="{31990FCE-83F5-4BCE-86BA-4F924011EADA}"/>
    <dgm:cxn modelId="{C2060C01-AE6C-49A2-9E7C-10136D57EE22}" srcId="{48096665-F98A-4372-9642-AA104F5D458A}" destId="{97F877CB-9B8D-43D2-81EC-7EBF25320968}" srcOrd="0" destOrd="0" parTransId="{B1A118C8-65C5-4505-9861-C15DF46DDE40}" sibTransId="{85A9A230-CB7F-4D0E-AEAE-CC533D1E4637}"/>
    <dgm:cxn modelId="{45E7555C-A21A-4EDC-9BCD-7FDE66998A88}" type="presOf" srcId="{4B4A2A45-FFA7-47F5-A99D-A2DFD7698107}" destId="{9A05939C-6B40-4C32-897A-4A6DC3E71E5B}" srcOrd="0" destOrd="0" presId="urn:diagrams.loki3.com/BracketList"/>
    <dgm:cxn modelId="{DFA45898-8E34-483C-97B6-EC38D2140466}" srcId="{EEA47F19-311D-44B3-AAA4-35C98BD4844B}" destId="{0C844461-76DE-4FEA-A87D-23440AD6FC2E}" srcOrd="0" destOrd="0" parTransId="{6F031138-6684-4AF8-B48F-F90EB84372B1}" sibTransId="{C24B5DA2-B651-485D-A0F4-95731772C9B8}"/>
    <dgm:cxn modelId="{40D3676A-F1A5-4427-A548-CBF9A5223C2B}" type="presParOf" srcId="{EFEB1020-9C17-48DC-BBE0-54FA743F9F75}" destId="{98695426-23ED-40C0-90A1-2BB445DEBC64}" srcOrd="0" destOrd="0" presId="urn:diagrams.loki3.com/BracketList"/>
    <dgm:cxn modelId="{B99D9979-491A-40BC-A44D-704510C66282}" type="presParOf" srcId="{98695426-23ED-40C0-90A1-2BB445DEBC64}" destId="{C6144CDB-22C1-4337-9F95-C3A522A707D1}" srcOrd="0" destOrd="0" presId="urn:diagrams.loki3.com/BracketList"/>
    <dgm:cxn modelId="{3F038A8C-54CA-4C12-A4D5-3697C0B0FBA8}" type="presParOf" srcId="{98695426-23ED-40C0-90A1-2BB445DEBC64}" destId="{02385D1D-92EB-445D-B736-940004751C79}" srcOrd="1" destOrd="0" presId="urn:diagrams.loki3.com/BracketList"/>
    <dgm:cxn modelId="{F23B245D-83AC-4E44-9437-D8C1D4427331}" type="presParOf" srcId="{98695426-23ED-40C0-90A1-2BB445DEBC64}" destId="{99D36636-E395-439F-A79A-29C0BFB6F7E4}" srcOrd="2" destOrd="0" presId="urn:diagrams.loki3.com/BracketList"/>
    <dgm:cxn modelId="{8BB22B44-3292-44A1-98F4-F5A8176417B5}" type="presParOf" srcId="{98695426-23ED-40C0-90A1-2BB445DEBC64}" destId="{7BB6658A-32E0-42C7-B82A-240BF45CF27D}" srcOrd="3" destOrd="0" presId="urn:diagrams.loki3.com/BracketList"/>
    <dgm:cxn modelId="{C04665F8-7E1A-4C16-AABE-A33AF5389545}" type="presParOf" srcId="{EFEB1020-9C17-48DC-BBE0-54FA743F9F75}" destId="{5B3CB043-7A92-47E9-A4C4-39EC715F2552}" srcOrd="1" destOrd="0" presId="urn:diagrams.loki3.com/BracketList"/>
    <dgm:cxn modelId="{E8028D0D-089D-42C5-B5EB-64B3BC2137A7}" type="presParOf" srcId="{EFEB1020-9C17-48DC-BBE0-54FA743F9F75}" destId="{D9DF5E9A-39D4-44B7-A326-58B07A05D91E}" srcOrd="2" destOrd="0" presId="urn:diagrams.loki3.com/BracketList"/>
    <dgm:cxn modelId="{8E15159D-3AB1-440E-8894-59BE2B56B134}" type="presParOf" srcId="{D9DF5E9A-39D4-44B7-A326-58B07A05D91E}" destId="{F40D94EA-52E0-4740-A924-EAF350BDF213}" srcOrd="0" destOrd="0" presId="urn:diagrams.loki3.com/BracketList"/>
    <dgm:cxn modelId="{2C9CC56C-A542-4653-888C-37B18F18AC1C}" type="presParOf" srcId="{D9DF5E9A-39D4-44B7-A326-58B07A05D91E}" destId="{0E930D30-96BC-4D43-B65A-EE88C46DBE48}" srcOrd="1" destOrd="0" presId="urn:diagrams.loki3.com/BracketList"/>
    <dgm:cxn modelId="{C4F76B05-4424-487A-8D78-1F339773380F}" type="presParOf" srcId="{D9DF5E9A-39D4-44B7-A326-58B07A05D91E}" destId="{5831BF15-ED1F-4BD5-857B-18B8E573D9AB}" srcOrd="2" destOrd="0" presId="urn:diagrams.loki3.com/BracketList"/>
    <dgm:cxn modelId="{9684803F-D7ED-4E86-98D4-25A7B956A53E}" type="presParOf" srcId="{D9DF5E9A-39D4-44B7-A326-58B07A05D91E}" destId="{C6BA9D27-2D60-4BA7-98A9-E18E57FDB6CB}" srcOrd="3" destOrd="0" presId="urn:diagrams.loki3.com/BracketList"/>
    <dgm:cxn modelId="{CAAAF0B7-68D1-4FE6-9F89-AF4A1B4DB582}" type="presParOf" srcId="{EFEB1020-9C17-48DC-BBE0-54FA743F9F75}" destId="{5A002753-9FCA-4DC5-B8A6-1F7632BDDE58}" srcOrd="3" destOrd="0" presId="urn:diagrams.loki3.com/BracketList"/>
    <dgm:cxn modelId="{E925D2BD-B112-4BAD-B36C-8E73DF494DB0}" type="presParOf" srcId="{EFEB1020-9C17-48DC-BBE0-54FA743F9F75}" destId="{9709DCCB-B8A8-47BC-A303-F9EC41DA889E}" srcOrd="4" destOrd="0" presId="urn:diagrams.loki3.com/BracketList"/>
    <dgm:cxn modelId="{DB8B94F4-2A60-4DB1-8236-F85C9F7015D4}" type="presParOf" srcId="{9709DCCB-B8A8-47BC-A303-F9EC41DA889E}" destId="{CCB8139E-CA19-491D-9FCD-6BF28923C725}" srcOrd="0" destOrd="0" presId="urn:diagrams.loki3.com/BracketList"/>
    <dgm:cxn modelId="{2B8D4E56-DF9C-4ECA-BBB6-3862D049AD70}" type="presParOf" srcId="{9709DCCB-B8A8-47BC-A303-F9EC41DA889E}" destId="{14D1633C-A097-4A5A-8269-B04E98857E56}" srcOrd="1" destOrd="0" presId="urn:diagrams.loki3.com/BracketList"/>
    <dgm:cxn modelId="{91A77F78-8116-4035-A3EB-EC68BEA24561}" type="presParOf" srcId="{9709DCCB-B8A8-47BC-A303-F9EC41DA889E}" destId="{82B38D6F-2AA7-4339-A71D-28AA55699178}" srcOrd="2" destOrd="0" presId="urn:diagrams.loki3.com/BracketList"/>
    <dgm:cxn modelId="{DA9B824D-FE3E-4889-9FF3-049627BDF64A}" type="presParOf" srcId="{9709DCCB-B8A8-47BC-A303-F9EC41DA889E}" destId="{FFFD7BD8-195B-4FA4-9414-4F4C582F5570}" srcOrd="3" destOrd="0" presId="urn:diagrams.loki3.com/BracketList"/>
    <dgm:cxn modelId="{56B9371C-497F-4A89-B756-5F7C42096761}" type="presParOf" srcId="{EFEB1020-9C17-48DC-BBE0-54FA743F9F75}" destId="{D3A122A3-FC4C-4845-B4FF-0E74CF3D50D3}" srcOrd="5" destOrd="0" presId="urn:diagrams.loki3.com/BracketList"/>
    <dgm:cxn modelId="{B403F54A-3FF2-4890-8A79-6EFCF82C7650}" type="presParOf" srcId="{EFEB1020-9C17-48DC-BBE0-54FA743F9F75}" destId="{CCB5FDA4-BEC8-4CA1-835A-2A3BEEBEC456}" srcOrd="6" destOrd="0" presId="urn:diagrams.loki3.com/BracketList"/>
    <dgm:cxn modelId="{4B44A869-3D6A-4E84-BD16-259932531854}" type="presParOf" srcId="{CCB5FDA4-BEC8-4CA1-835A-2A3BEEBEC456}" destId="{9312B733-3AEB-49F6-8245-08553BA2949B}" srcOrd="0" destOrd="0" presId="urn:diagrams.loki3.com/BracketList"/>
    <dgm:cxn modelId="{B70F3F88-00DB-494C-A8A9-B6FAF5F0FB5B}" type="presParOf" srcId="{CCB5FDA4-BEC8-4CA1-835A-2A3BEEBEC456}" destId="{435AB433-2559-485A-A03D-C32F36288071}" srcOrd="1" destOrd="0" presId="urn:diagrams.loki3.com/BracketList"/>
    <dgm:cxn modelId="{25C710FC-34AF-44EF-A59D-3394CA60D85F}" type="presParOf" srcId="{CCB5FDA4-BEC8-4CA1-835A-2A3BEEBEC456}" destId="{C13B9160-72D5-46E0-A1C0-91E8634DFAE2}" srcOrd="2" destOrd="0" presId="urn:diagrams.loki3.com/BracketList"/>
    <dgm:cxn modelId="{4F515378-8FCB-4200-A427-287CBD23E029}" type="presParOf" srcId="{CCB5FDA4-BEC8-4CA1-835A-2A3BEEBEC456}" destId="{9893D59A-7FEC-486D-89C4-D28135F6121C}" srcOrd="3" destOrd="0" presId="urn:diagrams.loki3.com/BracketList"/>
    <dgm:cxn modelId="{EF807BA3-80CB-4F2A-A0DB-CEBE4DF6D9AF}" type="presParOf" srcId="{EFEB1020-9C17-48DC-BBE0-54FA743F9F75}" destId="{A421D242-ABBF-45EB-97FD-83930430328F}" srcOrd="7" destOrd="0" presId="urn:diagrams.loki3.com/BracketList"/>
    <dgm:cxn modelId="{18CD0900-03D4-4FC5-947C-D63509C4CD0B}" type="presParOf" srcId="{EFEB1020-9C17-48DC-BBE0-54FA743F9F75}" destId="{F0DED400-B200-4EA2-AB34-CCFF58E07A6E}" srcOrd="8" destOrd="0" presId="urn:diagrams.loki3.com/BracketList"/>
    <dgm:cxn modelId="{9B164F5B-734B-4F1A-B5FC-825850C19B16}" type="presParOf" srcId="{F0DED400-B200-4EA2-AB34-CCFF58E07A6E}" destId="{EFAACCF6-3A6A-4536-89B0-F0A7C44F6BE1}" srcOrd="0" destOrd="0" presId="urn:diagrams.loki3.com/BracketList"/>
    <dgm:cxn modelId="{3FF0B257-0F12-4315-B902-EFA379523963}" type="presParOf" srcId="{F0DED400-B200-4EA2-AB34-CCFF58E07A6E}" destId="{6497CA82-45EE-4BD1-AEB4-CC3961FBFB74}" srcOrd="1" destOrd="0" presId="urn:diagrams.loki3.com/BracketList"/>
    <dgm:cxn modelId="{DF592281-E118-4B69-9CCF-70AF651B01A6}" type="presParOf" srcId="{F0DED400-B200-4EA2-AB34-CCFF58E07A6E}" destId="{CD7548DD-1E84-4DA7-B1D0-28F3E4EBFF82}" srcOrd="2" destOrd="0" presId="urn:diagrams.loki3.com/BracketList"/>
    <dgm:cxn modelId="{9F1E4FB8-5C35-47B7-97D1-1B3FE4D187FF}" type="presParOf" srcId="{F0DED400-B200-4EA2-AB34-CCFF58E07A6E}" destId="{9A05939C-6B40-4C32-897A-4A6DC3E71E5B}" srcOrd="3" destOrd="0" presId="urn:diagrams.loki3.com/BracketList"/>
    <dgm:cxn modelId="{EFBC8BF5-74D5-4BA5-8595-FB4D4195FE8A}" type="presParOf" srcId="{EFEB1020-9C17-48DC-BBE0-54FA743F9F75}" destId="{569EA799-9807-4770-B698-79D3EF79120B}" srcOrd="9" destOrd="0" presId="urn:diagrams.loki3.com/BracketList"/>
    <dgm:cxn modelId="{ECBEAB31-02B3-4BB7-9F23-86A443F5C1B5}" type="presParOf" srcId="{EFEB1020-9C17-48DC-BBE0-54FA743F9F75}" destId="{2B991069-479A-498A-AF83-5B33CD9F12C6}" srcOrd="10" destOrd="0" presId="urn:diagrams.loki3.com/BracketList"/>
    <dgm:cxn modelId="{F47DB912-6496-476C-B68A-9036EE976258}" type="presParOf" srcId="{2B991069-479A-498A-AF83-5B33CD9F12C6}" destId="{939B76D1-BB33-4E50-9ECD-839FB5787B95}" srcOrd="0" destOrd="0" presId="urn:diagrams.loki3.com/BracketList"/>
    <dgm:cxn modelId="{33A80CE5-6C7B-432F-89DE-1673D3716C5B}" type="presParOf" srcId="{2B991069-479A-498A-AF83-5B33CD9F12C6}" destId="{7845F59F-6101-48DE-ABCC-EC5351843F5B}" srcOrd="1" destOrd="0" presId="urn:diagrams.loki3.com/BracketList"/>
    <dgm:cxn modelId="{340A5576-FFD2-4D94-9DCC-AD3F8BF21F1F}" type="presParOf" srcId="{2B991069-479A-498A-AF83-5B33CD9F12C6}" destId="{8DC06B04-AA78-4007-96F1-AC66800E204E}" srcOrd="2" destOrd="0" presId="urn:diagrams.loki3.com/BracketList"/>
    <dgm:cxn modelId="{E662D7B8-D92F-48DE-93D1-CA78B80A4A54}" type="presParOf" srcId="{2B991069-479A-498A-AF83-5B33CD9F12C6}" destId="{B43D6F8D-5103-4DCA-8971-053A6B7A987B}" srcOrd="3" destOrd="0" presId="urn:diagrams.loki3.com/BracketList"/>
    <dgm:cxn modelId="{D6B0531F-365B-4DBA-B947-AE065D85AEE0}" type="presParOf" srcId="{EFEB1020-9C17-48DC-BBE0-54FA743F9F75}" destId="{1DEFA11E-9373-40F9-A3AA-EE96EB176FFC}" srcOrd="11" destOrd="0" presId="urn:diagrams.loki3.com/BracketList"/>
    <dgm:cxn modelId="{6A4A9BA4-9871-4F5E-9DDA-A3EA479D8058}" type="presParOf" srcId="{EFEB1020-9C17-48DC-BBE0-54FA743F9F75}" destId="{4B12A308-E2AF-4F45-882B-691EF4FA1B43}" srcOrd="12" destOrd="0" presId="urn:diagrams.loki3.com/BracketList"/>
    <dgm:cxn modelId="{E1A2927A-57E3-4A4D-8857-71EA65BD5629}" type="presParOf" srcId="{4B12A308-E2AF-4F45-882B-691EF4FA1B43}" destId="{B471A916-B6F4-4017-A447-E2C98CEE19B9}" srcOrd="0" destOrd="0" presId="urn:diagrams.loki3.com/BracketList"/>
    <dgm:cxn modelId="{D396386B-6B0B-4561-8BBA-EF1C8A340ED1}" type="presParOf" srcId="{4B12A308-E2AF-4F45-882B-691EF4FA1B43}" destId="{7F976215-9D17-4223-A92A-D3302071B429}" srcOrd="1" destOrd="0" presId="urn:diagrams.loki3.com/BracketList"/>
    <dgm:cxn modelId="{68FE48FE-55C0-4E0F-8B79-55FD1458A9FD}" type="presParOf" srcId="{4B12A308-E2AF-4F45-882B-691EF4FA1B43}" destId="{C984C73F-7C05-410A-B91E-AD111AE0E45B}" srcOrd="2" destOrd="0" presId="urn:diagrams.loki3.com/BracketList"/>
    <dgm:cxn modelId="{BCC5A2FD-E23F-4AC2-BB0E-4219C8657D7A}" type="presParOf" srcId="{4B12A308-E2AF-4F45-882B-691EF4FA1B43}" destId="{260E7D26-6540-4407-AA35-D081FC05F135}" srcOrd="3" destOrd="0" presId="urn:diagrams.loki3.com/BracketList"/>
    <dgm:cxn modelId="{16FFA469-870A-4453-9471-39CB84B588A1}" type="presParOf" srcId="{EFEB1020-9C17-48DC-BBE0-54FA743F9F75}" destId="{87942DC7-D611-481D-85C3-17E9EE928CC9}" srcOrd="13" destOrd="0" presId="urn:diagrams.loki3.com/BracketList"/>
    <dgm:cxn modelId="{7851F925-1252-4F3F-9162-4F3C79B75204}" type="presParOf" srcId="{EFEB1020-9C17-48DC-BBE0-54FA743F9F75}" destId="{5A582BDF-EB51-42B9-AFE8-1D18A89089BC}" srcOrd="14" destOrd="0" presId="urn:diagrams.loki3.com/BracketList"/>
    <dgm:cxn modelId="{63973306-74A2-49F1-8557-CD8022048B52}" type="presParOf" srcId="{5A582BDF-EB51-42B9-AFE8-1D18A89089BC}" destId="{320B77C6-F8A0-4CEB-8B55-79E4A1BAF9E9}" srcOrd="0" destOrd="0" presId="urn:diagrams.loki3.com/BracketList"/>
    <dgm:cxn modelId="{5C543EC2-339F-4E2B-91F1-21CC0AEA8FBB}" type="presParOf" srcId="{5A582BDF-EB51-42B9-AFE8-1D18A89089BC}" destId="{803A06C6-F698-48F4-A91D-0B2B17EECBA4}" srcOrd="1" destOrd="0" presId="urn:diagrams.loki3.com/BracketList"/>
    <dgm:cxn modelId="{350ED6CB-0BC1-4E42-B741-79C387E42590}" type="presParOf" srcId="{5A582BDF-EB51-42B9-AFE8-1D18A89089BC}" destId="{4A43BD3F-83F2-4A36-B8AE-CC5DC27FAC9E}" srcOrd="2" destOrd="0" presId="urn:diagrams.loki3.com/BracketList"/>
    <dgm:cxn modelId="{4B15C173-7E00-4171-BEAF-F9D7620EBE36}" type="presParOf" srcId="{5A582BDF-EB51-42B9-AFE8-1D18A89089BC}" destId="{E8E0050D-5592-4FFB-BC24-07DF887B3DF2}" srcOrd="3" destOrd="0" presId="urn:diagrams.loki3.com/Bracket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1BE2A8E-285E-4C69-9BFF-CE48B252AA50}" type="doc">
      <dgm:prSet loTypeId="urn:microsoft.com/office/officeart/2005/8/layout/radial6" loCatId="relationship" qsTypeId="urn:microsoft.com/office/officeart/2005/8/quickstyle/simple1" qsCatId="simple" csTypeId="urn:microsoft.com/office/officeart/2005/8/colors/colorful3" csCatId="colorful" phldr="1"/>
      <dgm:spPr/>
      <dgm:t>
        <a:bodyPr/>
        <a:lstStyle/>
        <a:p>
          <a:endParaRPr lang="en-US"/>
        </a:p>
      </dgm:t>
    </dgm:pt>
    <dgm:pt modelId="{9ED1A3B2-A381-4201-823D-E4B4F944886D}">
      <dgm:prSet phldrT="[Text]"/>
      <dgm:spPr/>
      <dgm:t>
        <a:bodyPr/>
        <a:lstStyle/>
        <a:p>
          <a:r>
            <a:rPr lang="sr-Cyrl-RS" dirty="0">
              <a:solidFill>
                <a:schemeClr val="tx1"/>
              </a:solidFill>
              <a:latin typeface="Times New Roman" pitchFamily="18" charset="0"/>
              <a:cs typeface="Times New Roman" pitchFamily="18" charset="0"/>
            </a:rPr>
            <a:t>Укупни расходи и издаци </a:t>
          </a:r>
          <a:r>
            <a:rPr lang="sr-Cyrl-RS" dirty="0" smtClean="0">
              <a:solidFill>
                <a:schemeClr val="tx1"/>
              </a:solidFill>
              <a:latin typeface="Times New Roman" pitchFamily="18" charset="0"/>
              <a:cs typeface="Times New Roman" pitchFamily="18" charset="0"/>
            </a:rPr>
            <a:t>1.543.014.878,00</a:t>
          </a:r>
        </a:p>
        <a:p>
          <a:r>
            <a:rPr lang="sr-Cyrl-RS" dirty="0" smtClean="0">
              <a:solidFill>
                <a:schemeClr val="tx1"/>
              </a:solidFill>
              <a:latin typeface="Times New Roman" pitchFamily="18" charset="0"/>
              <a:cs typeface="Times New Roman" pitchFamily="18" charset="0"/>
            </a:rPr>
            <a:t>динара</a:t>
          </a:r>
          <a:endParaRPr lang="en-US" dirty="0">
            <a:solidFill>
              <a:schemeClr val="tx1"/>
            </a:solidFill>
            <a:latin typeface="Times New Roman" pitchFamily="18" charset="0"/>
            <a:cs typeface="Times New Roman" pitchFamily="18" charset="0"/>
          </a:endParaRPr>
        </a:p>
      </dgm:t>
    </dgm:pt>
    <dgm:pt modelId="{73ADFC91-EAB5-4621-8C76-D207DF7E46EB}" type="parTrans" cxnId="{28F1F12C-F4AD-4E97-81E8-8618F0209646}">
      <dgm:prSet/>
      <dgm:spPr/>
      <dgm:t>
        <a:bodyPr/>
        <a:lstStyle/>
        <a:p>
          <a:endParaRPr lang="en-US"/>
        </a:p>
      </dgm:t>
    </dgm:pt>
    <dgm:pt modelId="{BBBE51B8-3D99-4D37-A53E-85F69FB1F8D4}" type="sibTrans" cxnId="{28F1F12C-F4AD-4E97-81E8-8618F0209646}">
      <dgm:prSet/>
      <dgm:spPr/>
      <dgm:t>
        <a:bodyPr/>
        <a:lstStyle/>
        <a:p>
          <a:endParaRPr lang="en-US"/>
        </a:p>
      </dgm:t>
    </dgm:pt>
    <dgm:pt modelId="{A7091EAC-498C-4E8C-B46B-331B042A0C75}">
      <dgm:prSet phldrT="[Text]" custT="1"/>
      <dgm:spPr/>
      <dgm:t>
        <a:bodyPr/>
        <a:lstStyle/>
        <a:p>
          <a:r>
            <a:rPr lang="ru-RU" sz="900" b="0" dirty="0">
              <a:solidFill>
                <a:schemeClr val="tx1"/>
              </a:solidFill>
              <a:latin typeface="Times New Roman" pitchFamily="18" charset="0"/>
              <a:cs typeface="Times New Roman" pitchFamily="18" charset="0"/>
            </a:rPr>
            <a:t>Коришћење роба и услуга </a:t>
          </a:r>
          <a:r>
            <a:rPr lang="ru-RU" sz="900" b="0" dirty="0" smtClean="0">
              <a:solidFill>
                <a:schemeClr val="tx1"/>
              </a:solidFill>
              <a:latin typeface="Times New Roman" pitchFamily="18" charset="0"/>
              <a:cs typeface="Times New Roman" pitchFamily="18" charset="0"/>
            </a:rPr>
            <a:t>625.559.233,00 </a:t>
          </a:r>
          <a:r>
            <a:rPr lang="ru-RU" sz="900" b="0" dirty="0">
              <a:solidFill>
                <a:schemeClr val="tx1"/>
              </a:solidFill>
              <a:latin typeface="Times New Roman" pitchFamily="18" charset="0"/>
              <a:cs typeface="Times New Roman" pitchFamily="18" charset="0"/>
            </a:rPr>
            <a:t>динара</a:t>
          </a:r>
          <a:endParaRPr lang="en-US" sz="900" b="0" dirty="0">
            <a:solidFill>
              <a:schemeClr val="tx1"/>
            </a:solidFill>
            <a:latin typeface="Times New Roman" pitchFamily="18" charset="0"/>
            <a:cs typeface="Times New Roman" pitchFamily="18" charset="0"/>
          </a:endParaRPr>
        </a:p>
      </dgm:t>
    </dgm:pt>
    <dgm:pt modelId="{5263AC43-AEF9-405C-B9BD-C1E77733E429}" type="parTrans" cxnId="{AE26F329-897E-412E-A92A-D95A8804158B}">
      <dgm:prSet/>
      <dgm:spPr/>
      <dgm:t>
        <a:bodyPr/>
        <a:lstStyle/>
        <a:p>
          <a:endParaRPr lang="en-US"/>
        </a:p>
      </dgm:t>
    </dgm:pt>
    <dgm:pt modelId="{686A1A37-AC61-4EC6-8398-59788F898E91}" type="sibTrans" cxnId="{AE26F329-897E-412E-A92A-D95A8804158B}">
      <dgm:prSet/>
      <dgm:spPr/>
      <dgm:t>
        <a:bodyPr/>
        <a:lstStyle/>
        <a:p>
          <a:endParaRPr lang="en-US"/>
        </a:p>
      </dgm:t>
    </dgm:pt>
    <dgm:pt modelId="{7D1C9009-9B60-4C15-8E3B-F949FAB90776}">
      <dgm:prSet phldrT="[Text]"/>
      <dgm:spPr/>
      <dgm:t>
        <a:bodyPr/>
        <a:lstStyle/>
        <a:p>
          <a:endParaRPr lang="en-US"/>
        </a:p>
      </dgm:t>
    </dgm:pt>
    <dgm:pt modelId="{E75197AC-E7B0-4C26-9D1F-47E47BE7CCEF}" type="parTrans" cxnId="{4E6E6427-5348-4ECF-99CC-46CA5F3BDA5F}">
      <dgm:prSet/>
      <dgm:spPr/>
      <dgm:t>
        <a:bodyPr/>
        <a:lstStyle/>
        <a:p>
          <a:endParaRPr lang="en-US"/>
        </a:p>
      </dgm:t>
    </dgm:pt>
    <dgm:pt modelId="{9D56A871-CE7A-4922-AAF9-9D95A29D1039}" type="sibTrans" cxnId="{4E6E6427-5348-4ECF-99CC-46CA5F3BDA5F}">
      <dgm:prSet/>
      <dgm:spPr/>
      <dgm:t>
        <a:bodyPr/>
        <a:lstStyle/>
        <a:p>
          <a:endParaRPr lang="en-US"/>
        </a:p>
      </dgm:t>
    </dgm:pt>
    <dgm:pt modelId="{BEBB7508-5593-4665-86D9-67DC9EEDFE00}">
      <dgm:prSet phldrT="[Text]" phldr="1"/>
      <dgm:spPr/>
      <dgm:t>
        <a:bodyPr/>
        <a:lstStyle/>
        <a:p>
          <a:endParaRPr lang="en-US"/>
        </a:p>
      </dgm:t>
    </dgm:pt>
    <dgm:pt modelId="{C01D930E-241E-4B8F-9FFE-A12F23D4AE61}" type="parTrans" cxnId="{8AD44159-442C-4DEC-ACDC-2060DD6FE511}">
      <dgm:prSet/>
      <dgm:spPr/>
      <dgm:t>
        <a:bodyPr/>
        <a:lstStyle/>
        <a:p>
          <a:endParaRPr lang="en-US"/>
        </a:p>
      </dgm:t>
    </dgm:pt>
    <dgm:pt modelId="{8C2D30BC-9728-4727-AC9C-7DD1886B66DA}" type="sibTrans" cxnId="{8AD44159-442C-4DEC-ACDC-2060DD6FE511}">
      <dgm:prSet/>
      <dgm:spPr/>
      <dgm:t>
        <a:bodyPr/>
        <a:lstStyle/>
        <a:p>
          <a:endParaRPr lang="en-US"/>
        </a:p>
      </dgm:t>
    </dgm:pt>
    <dgm:pt modelId="{DC185536-47EC-480B-B419-24BC666B206E}">
      <dgm:prSet phldrT="[Text]" phldr="1"/>
      <dgm:spPr/>
      <dgm:t>
        <a:bodyPr/>
        <a:lstStyle/>
        <a:p>
          <a:endParaRPr lang="en-US"/>
        </a:p>
      </dgm:t>
    </dgm:pt>
    <dgm:pt modelId="{43B3845C-4A8E-4186-AC01-CB23C9CE3CE4}" type="parTrans" cxnId="{D6D3D766-AAF1-452B-B7A5-DE64D7EFBDAC}">
      <dgm:prSet/>
      <dgm:spPr/>
      <dgm:t>
        <a:bodyPr/>
        <a:lstStyle/>
        <a:p>
          <a:endParaRPr lang="en-US"/>
        </a:p>
      </dgm:t>
    </dgm:pt>
    <dgm:pt modelId="{FF327DB0-0FCC-45EC-A004-6349AB5E0A19}" type="sibTrans" cxnId="{D6D3D766-AAF1-452B-B7A5-DE64D7EFBDAC}">
      <dgm:prSet/>
      <dgm:spPr/>
      <dgm:t>
        <a:bodyPr/>
        <a:lstStyle/>
        <a:p>
          <a:endParaRPr lang="en-US"/>
        </a:p>
      </dgm:t>
    </dgm:pt>
    <dgm:pt modelId="{343B6168-99DB-4C0C-9BE7-E54D7B80C5AD}">
      <dgm:prSet phldrT="[Text]" phldr="1"/>
      <dgm:spPr/>
      <dgm:t>
        <a:bodyPr/>
        <a:lstStyle/>
        <a:p>
          <a:endParaRPr lang="en-US"/>
        </a:p>
      </dgm:t>
    </dgm:pt>
    <dgm:pt modelId="{6F98FC42-2370-4FD0-A627-0708511F7F32}" type="parTrans" cxnId="{3DFE3AE5-6DA5-4440-A66F-1437FD4DC5D4}">
      <dgm:prSet/>
      <dgm:spPr/>
      <dgm:t>
        <a:bodyPr/>
        <a:lstStyle/>
        <a:p>
          <a:endParaRPr lang="en-US"/>
        </a:p>
      </dgm:t>
    </dgm:pt>
    <dgm:pt modelId="{95FBDDB6-4174-4619-B543-81DEF6B7716A}" type="sibTrans" cxnId="{3DFE3AE5-6DA5-4440-A66F-1437FD4DC5D4}">
      <dgm:prSet/>
      <dgm:spPr/>
      <dgm:t>
        <a:bodyPr/>
        <a:lstStyle/>
        <a:p>
          <a:endParaRPr lang="en-US"/>
        </a:p>
      </dgm:t>
    </dgm:pt>
    <dgm:pt modelId="{AC73436A-3EE6-4AB1-8B81-F0B7414514C2}">
      <dgm:prSet phldrT="[Text]" phldr="1"/>
      <dgm:spPr/>
      <dgm:t>
        <a:bodyPr/>
        <a:lstStyle/>
        <a:p>
          <a:endParaRPr lang="en-US"/>
        </a:p>
      </dgm:t>
    </dgm:pt>
    <dgm:pt modelId="{67F09836-65ED-439A-8E55-BF0FF6A12BA6}" type="parTrans" cxnId="{667A6532-F93A-4FD0-BD4D-A1165020F36F}">
      <dgm:prSet/>
      <dgm:spPr/>
      <dgm:t>
        <a:bodyPr/>
        <a:lstStyle/>
        <a:p>
          <a:endParaRPr lang="en-US"/>
        </a:p>
      </dgm:t>
    </dgm:pt>
    <dgm:pt modelId="{6C19F97B-9D99-4777-817C-1695A372D4F1}" type="sibTrans" cxnId="{667A6532-F93A-4FD0-BD4D-A1165020F36F}">
      <dgm:prSet/>
      <dgm:spPr/>
      <dgm:t>
        <a:bodyPr/>
        <a:lstStyle/>
        <a:p>
          <a:endParaRPr lang="en-US"/>
        </a:p>
      </dgm:t>
    </dgm:pt>
    <dgm:pt modelId="{352A865C-AD96-4AB1-8A5C-397B7A7D9B07}">
      <dgm:prSet phldrT="[Text]" phldr="1"/>
      <dgm:spPr/>
      <dgm:t>
        <a:bodyPr/>
        <a:lstStyle/>
        <a:p>
          <a:endParaRPr lang="en-US"/>
        </a:p>
      </dgm:t>
    </dgm:pt>
    <dgm:pt modelId="{7EC1ADA9-9F6E-4AFC-AE86-4831D523AA38}" type="parTrans" cxnId="{464AEB83-A961-4BF3-980D-8DBCF9264695}">
      <dgm:prSet/>
      <dgm:spPr/>
      <dgm:t>
        <a:bodyPr/>
        <a:lstStyle/>
        <a:p>
          <a:endParaRPr lang="en-US"/>
        </a:p>
      </dgm:t>
    </dgm:pt>
    <dgm:pt modelId="{7473CF13-22F0-41AF-BD4E-305659448BE2}" type="sibTrans" cxnId="{464AEB83-A961-4BF3-980D-8DBCF9264695}">
      <dgm:prSet/>
      <dgm:spPr/>
      <dgm:t>
        <a:bodyPr/>
        <a:lstStyle/>
        <a:p>
          <a:endParaRPr lang="en-US"/>
        </a:p>
      </dgm:t>
    </dgm:pt>
    <dgm:pt modelId="{9C6F0069-43DC-402D-BD84-1006528FCE04}">
      <dgm:prSet custT="1"/>
      <dgm:spPr/>
      <dgm:t>
        <a:bodyPr/>
        <a:lstStyle/>
        <a:p>
          <a:r>
            <a:rPr lang="sr-Cyrl-RS" sz="900" dirty="0">
              <a:solidFill>
                <a:schemeClr val="tx1"/>
              </a:solidFill>
              <a:latin typeface="Times New Roman" pitchFamily="18" charset="0"/>
              <a:cs typeface="Times New Roman" pitchFamily="18" charset="0"/>
            </a:rPr>
            <a:t>Субвенције </a:t>
          </a:r>
          <a:r>
            <a:rPr lang="sr-Cyrl-RS" sz="900" dirty="0" smtClean="0">
              <a:solidFill>
                <a:schemeClr val="tx1"/>
              </a:solidFill>
              <a:latin typeface="Times New Roman" pitchFamily="18" charset="0"/>
              <a:cs typeface="Times New Roman" pitchFamily="18" charset="0"/>
            </a:rPr>
            <a:t>27.800.000,00</a:t>
          </a:r>
          <a:r>
            <a:rPr lang="en-US" sz="900" dirty="0" smtClean="0">
              <a:solidFill>
                <a:schemeClr val="tx1"/>
              </a:solidFill>
              <a:latin typeface="Times New Roman" pitchFamily="18" charset="0"/>
              <a:cs typeface="Times New Roman" pitchFamily="18" charset="0"/>
            </a:rPr>
            <a:t> </a:t>
          </a:r>
          <a:r>
            <a:rPr lang="sr-Cyrl-RS" sz="900" dirty="0" smtClean="0">
              <a:solidFill>
                <a:schemeClr val="tx1"/>
              </a:solidFill>
              <a:latin typeface="Times New Roman" pitchFamily="18" charset="0"/>
              <a:cs typeface="Times New Roman" pitchFamily="18" charset="0"/>
            </a:rPr>
            <a:t>динара</a:t>
          </a:r>
          <a:endParaRPr lang="en-US" sz="900" dirty="0">
            <a:solidFill>
              <a:schemeClr val="tx1"/>
            </a:solidFill>
            <a:latin typeface="Times New Roman" pitchFamily="18" charset="0"/>
            <a:cs typeface="Times New Roman" pitchFamily="18" charset="0"/>
          </a:endParaRPr>
        </a:p>
      </dgm:t>
    </dgm:pt>
    <dgm:pt modelId="{44D9A023-5F81-4677-8A1D-494A76B02F4A}" type="parTrans" cxnId="{A14346A8-4918-4300-9891-20568D283921}">
      <dgm:prSet/>
      <dgm:spPr/>
      <dgm:t>
        <a:bodyPr/>
        <a:lstStyle/>
        <a:p>
          <a:endParaRPr lang="en-US"/>
        </a:p>
      </dgm:t>
    </dgm:pt>
    <dgm:pt modelId="{9FF20664-3F6F-4415-8233-D443550F6854}" type="sibTrans" cxnId="{A14346A8-4918-4300-9891-20568D283921}">
      <dgm:prSet/>
      <dgm:spPr/>
      <dgm:t>
        <a:bodyPr/>
        <a:lstStyle/>
        <a:p>
          <a:endParaRPr lang="en-US"/>
        </a:p>
      </dgm:t>
    </dgm:pt>
    <dgm:pt modelId="{91651A17-950C-49EC-8C35-2517548AE9E6}">
      <dgm:prSet custT="1"/>
      <dgm:spPr/>
      <dgm:t>
        <a:bodyPr/>
        <a:lstStyle/>
        <a:p>
          <a:r>
            <a:rPr lang="sr-Cyrl-RS" sz="900" dirty="0">
              <a:solidFill>
                <a:schemeClr val="tx1"/>
              </a:solidFill>
              <a:latin typeface="Times New Roman" pitchFamily="18" charset="0"/>
              <a:cs typeface="Times New Roman" pitchFamily="18" charset="0"/>
            </a:rPr>
            <a:t>Капитални издаци </a:t>
          </a:r>
          <a:r>
            <a:rPr lang="sr-Cyrl-RS" sz="900" dirty="0" smtClean="0">
              <a:solidFill>
                <a:schemeClr val="tx1"/>
              </a:solidFill>
              <a:latin typeface="Times New Roman" pitchFamily="18" charset="0"/>
              <a:cs typeface="Times New Roman" pitchFamily="18" charset="0"/>
            </a:rPr>
            <a:t>295.954.645,00 </a:t>
          </a:r>
          <a:r>
            <a:rPr lang="sr-Cyrl-RS" sz="900" dirty="0">
              <a:solidFill>
                <a:schemeClr val="tx1"/>
              </a:solidFill>
              <a:latin typeface="Times New Roman" pitchFamily="18" charset="0"/>
              <a:cs typeface="Times New Roman" pitchFamily="18" charset="0"/>
            </a:rPr>
            <a:t>динара</a:t>
          </a:r>
          <a:endParaRPr lang="en-US" sz="900" dirty="0">
            <a:solidFill>
              <a:schemeClr val="tx1"/>
            </a:solidFill>
            <a:latin typeface="Times New Roman" pitchFamily="18" charset="0"/>
            <a:cs typeface="Times New Roman" pitchFamily="18" charset="0"/>
          </a:endParaRPr>
        </a:p>
      </dgm:t>
    </dgm:pt>
    <dgm:pt modelId="{842A79D3-4827-4424-A76D-539154392405}" type="parTrans" cxnId="{E14E4EEE-087E-4E8C-92C7-D48A2C2A60C4}">
      <dgm:prSet/>
      <dgm:spPr/>
      <dgm:t>
        <a:bodyPr/>
        <a:lstStyle/>
        <a:p>
          <a:endParaRPr lang="en-US"/>
        </a:p>
      </dgm:t>
    </dgm:pt>
    <dgm:pt modelId="{8962C693-DF60-43F6-9F43-7615C2E1439A}" type="sibTrans" cxnId="{E14E4EEE-087E-4E8C-92C7-D48A2C2A60C4}">
      <dgm:prSet/>
      <dgm:spPr/>
      <dgm:t>
        <a:bodyPr/>
        <a:lstStyle/>
        <a:p>
          <a:endParaRPr lang="en-US"/>
        </a:p>
      </dgm:t>
    </dgm:pt>
    <dgm:pt modelId="{3641F520-BAF8-4BA4-A826-44FA753A5F4E}">
      <dgm:prSet/>
      <dgm:spPr/>
      <dgm:t>
        <a:bodyPr/>
        <a:lstStyle/>
        <a:p>
          <a:endParaRPr lang="en-US" dirty="0"/>
        </a:p>
      </dgm:t>
    </dgm:pt>
    <dgm:pt modelId="{31D6B297-275C-4FAC-A07E-4467512471AD}" type="parTrans" cxnId="{D5A26C81-B5CA-4FF9-85ED-60967857EFA6}">
      <dgm:prSet/>
      <dgm:spPr/>
      <dgm:t>
        <a:bodyPr/>
        <a:lstStyle/>
        <a:p>
          <a:endParaRPr lang="en-US"/>
        </a:p>
      </dgm:t>
    </dgm:pt>
    <dgm:pt modelId="{53B82682-8E0C-4903-98EA-36CBB0B8A63B}" type="sibTrans" cxnId="{D5A26C81-B5CA-4FF9-85ED-60967857EFA6}">
      <dgm:prSet/>
      <dgm:spPr/>
      <dgm:t>
        <a:bodyPr/>
        <a:lstStyle/>
        <a:p>
          <a:endParaRPr lang="en-US"/>
        </a:p>
      </dgm:t>
    </dgm:pt>
    <dgm:pt modelId="{3BA9396D-1753-43D3-A703-A75A7C19204B}">
      <dgm:prSet/>
      <dgm:spPr/>
      <dgm:t>
        <a:bodyPr/>
        <a:lstStyle/>
        <a:p>
          <a:endParaRPr lang="en-US"/>
        </a:p>
      </dgm:t>
    </dgm:pt>
    <dgm:pt modelId="{FDC0F8DA-00AF-40CD-B616-B7AA7472101C}" type="parTrans" cxnId="{4A16358E-6F75-4AC0-B6E5-E26F15B1A750}">
      <dgm:prSet/>
      <dgm:spPr/>
      <dgm:t>
        <a:bodyPr/>
        <a:lstStyle/>
        <a:p>
          <a:endParaRPr lang="en-US"/>
        </a:p>
      </dgm:t>
    </dgm:pt>
    <dgm:pt modelId="{869210E2-CDFB-49E6-A3F9-D5A55D2018F0}" type="sibTrans" cxnId="{4A16358E-6F75-4AC0-B6E5-E26F15B1A750}">
      <dgm:prSet/>
      <dgm:spPr/>
      <dgm:t>
        <a:bodyPr/>
        <a:lstStyle/>
        <a:p>
          <a:endParaRPr lang="en-US"/>
        </a:p>
      </dgm:t>
    </dgm:pt>
    <dgm:pt modelId="{C64FD589-26EA-483C-BB5E-C8324A82EAF5}">
      <dgm:prSet/>
      <dgm:spPr/>
      <dgm:t>
        <a:bodyPr/>
        <a:lstStyle/>
        <a:p>
          <a:endParaRPr lang="en-US" dirty="0"/>
        </a:p>
      </dgm:t>
    </dgm:pt>
    <dgm:pt modelId="{1E312D33-14E1-4B2B-A210-2A735401CE1C}" type="parTrans" cxnId="{B6507D96-25C4-4121-9433-2A113978B784}">
      <dgm:prSet/>
      <dgm:spPr/>
      <dgm:t>
        <a:bodyPr/>
        <a:lstStyle/>
        <a:p>
          <a:endParaRPr lang="en-US"/>
        </a:p>
      </dgm:t>
    </dgm:pt>
    <dgm:pt modelId="{46E45D53-1277-4C97-8E3B-323B4EBF62F5}" type="sibTrans" cxnId="{B6507D96-25C4-4121-9433-2A113978B784}">
      <dgm:prSet/>
      <dgm:spPr/>
      <dgm:t>
        <a:bodyPr/>
        <a:lstStyle/>
        <a:p>
          <a:endParaRPr lang="en-US"/>
        </a:p>
      </dgm:t>
    </dgm:pt>
    <dgm:pt modelId="{4746DA87-483C-4B84-9A22-BC58F96CB23A}">
      <dgm:prSet custT="1"/>
      <dgm:spPr/>
      <dgm:t>
        <a:bodyPr/>
        <a:lstStyle/>
        <a:p>
          <a:r>
            <a:rPr lang="sr-Cyrl-RS" sz="900" dirty="0">
              <a:solidFill>
                <a:schemeClr val="tx1"/>
              </a:solidFill>
              <a:latin typeface="Times New Roman" pitchFamily="18" charset="0"/>
              <a:cs typeface="Times New Roman" pitchFamily="18" charset="0"/>
            </a:rPr>
            <a:t>Расходи за запослене </a:t>
          </a:r>
          <a:r>
            <a:rPr lang="sr-Cyrl-RS" sz="900" dirty="0" smtClean="0">
              <a:solidFill>
                <a:schemeClr val="tx1"/>
              </a:solidFill>
              <a:latin typeface="Times New Roman" pitchFamily="18" charset="0"/>
              <a:cs typeface="Times New Roman" pitchFamily="18" charset="0"/>
            </a:rPr>
            <a:t>233.381.000,00динара</a:t>
          </a:r>
          <a:endParaRPr lang="en-US" sz="900" dirty="0">
            <a:solidFill>
              <a:schemeClr val="tx1"/>
            </a:solidFill>
            <a:latin typeface="Times New Roman" pitchFamily="18" charset="0"/>
            <a:cs typeface="Times New Roman" pitchFamily="18" charset="0"/>
          </a:endParaRPr>
        </a:p>
      </dgm:t>
    </dgm:pt>
    <dgm:pt modelId="{8A92D324-8EB2-4984-ADCB-62EACF9FECFF}" type="parTrans" cxnId="{0F519843-417F-4196-AE51-1E900F71077B}">
      <dgm:prSet/>
      <dgm:spPr/>
      <dgm:t>
        <a:bodyPr/>
        <a:lstStyle/>
        <a:p>
          <a:endParaRPr lang="en-US"/>
        </a:p>
      </dgm:t>
    </dgm:pt>
    <dgm:pt modelId="{DB95B0B9-5D2D-4D1A-A4F8-70F45A0E9738}" type="sibTrans" cxnId="{0F519843-417F-4196-AE51-1E900F71077B}">
      <dgm:prSet/>
      <dgm:spPr/>
      <dgm:t>
        <a:bodyPr/>
        <a:lstStyle/>
        <a:p>
          <a:endParaRPr lang="en-US"/>
        </a:p>
      </dgm:t>
    </dgm:pt>
    <dgm:pt modelId="{8329AE49-ECD5-4C13-B90F-CA83B6E6F994}">
      <dgm:prSet custT="1"/>
      <dgm:spPr/>
      <dgm:t>
        <a:bodyPr/>
        <a:lstStyle/>
        <a:p>
          <a:r>
            <a:rPr lang="sr-Cyrl-RS" sz="900" dirty="0">
              <a:solidFill>
                <a:schemeClr val="tx1"/>
              </a:solidFill>
              <a:latin typeface="Times New Roman" pitchFamily="18" charset="0"/>
              <a:cs typeface="Times New Roman" pitchFamily="18" charset="0"/>
            </a:rPr>
            <a:t>Социјална помоћ </a:t>
          </a:r>
          <a:r>
            <a:rPr lang="sr-Cyrl-RS" sz="900" dirty="0" smtClean="0">
              <a:solidFill>
                <a:schemeClr val="tx1"/>
              </a:solidFill>
              <a:latin typeface="Times New Roman" pitchFamily="18" charset="0"/>
              <a:cs typeface="Times New Roman" pitchFamily="18" charset="0"/>
            </a:rPr>
            <a:t>55.130.000,00 динара</a:t>
          </a:r>
          <a:endParaRPr lang="en-US" sz="900" dirty="0">
            <a:solidFill>
              <a:schemeClr val="tx1"/>
            </a:solidFill>
            <a:latin typeface="Times New Roman" pitchFamily="18" charset="0"/>
            <a:cs typeface="Times New Roman" pitchFamily="18" charset="0"/>
          </a:endParaRPr>
        </a:p>
      </dgm:t>
    </dgm:pt>
    <dgm:pt modelId="{6A3537F1-6C7A-4D5E-9BC9-14D14BE7BA95}" type="parTrans" cxnId="{47BC94C2-46D4-453B-A292-6076A9F8EE3B}">
      <dgm:prSet/>
      <dgm:spPr/>
      <dgm:t>
        <a:bodyPr/>
        <a:lstStyle/>
        <a:p>
          <a:endParaRPr lang="en-US"/>
        </a:p>
      </dgm:t>
    </dgm:pt>
    <dgm:pt modelId="{9CB0C477-89B3-4058-B341-9FC9F0AB6BB2}" type="sibTrans" cxnId="{47BC94C2-46D4-453B-A292-6076A9F8EE3B}">
      <dgm:prSet/>
      <dgm:spPr/>
      <dgm:t>
        <a:bodyPr/>
        <a:lstStyle/>
        <a:p>
          <a:endParaRPr lang="en-US"/>
        </a:p>
      </dgm:t>
    </dgm:pt>
    <dgm:pt modelId="{3FA5C700-C8EE-4CAC-8DA0-0BA7CA952C72}">
      <dgm:prSet custT="1"/>
      <dgm:spPr/>
      <dgm:t>
        <a:bodyPr/>
        <a:lstStyle/>
        <a:p>
          <a:r>
            <a:rPr lang="sr-Cyrl-RS" sz="900" b="0" dirty="0">
              <a:solidFill>
                <a:schemeClr val="tx1"/>
              </a:solidFill>
              <a:latin typeface="Times New Roman" pitchFamily="18" charset="0"/>
              <a:cs typeface="Times New Roman" pitchFamily="18" charset="0"/>
            </a:rPr>
            <a:t>Дотације и трансфери </a:t>
          </a:r>
          <a:r>
            <a:rPr lang="en-US" sz="900" b="0" dirty="0" smtClean="0">
              <a:solidFill>
                <a:schemeClr val="tx1"/>
              </a:solidFill>
              <a:latin typeface="Times New Roman" pitchFamily="18" charset="0"/>
              <a:cs typeface="Times New Roman" pitchFamily="18" charset="0"/>
            </a:rPr>
            <a:t>211.710.</a:t>
          </a:r>
          <a:r>
            <a:rPr lang="sr-Cyrl-RS" sz="900" b="0" dirty="0" smtClean="0">
              <a:solidFill>
                <a:schemeClr val="tx1"/>
              </a:solidFill>
              <a:latin typeface="Times New Roman" pitchFamily="18" charset="0"/>
              <a:cs typeface="Times New Roman" pitchFamily="18" charset="0"/>
            </a:rPr>
            <a:t>000</a:t>
          </a:r>
          <a:r>
            <a:rPr lang="en-US" sz="900" b="0" dirty="0" smtClean="0">
              <a:solidFill>
                <a:schemeClr val="tx1"/>
              </a:solidFill>
              <a:latin typeface="Times New Roman" pitchFamily="18" charset="0"/>
              <a:cs typeface="Times New Roman" pitchFamily="18" charset="0"/>
            </a:rPr>
            <a:t>,00</a:t>
          </a:r>
          <a:r>
            <a:rPr lang="sr-Cyrl-RS" sz="900" b="0" dirty="0" smtClean="0">
              <a:solidFill>
                <a:schemeClr val="tx1"/>
              </a:solidFill>
              <a:latin typeface="Times New Roman" pitchFamily="18" charset="0"/>
              <a:cs typeface="Times New Roman" pitchFamily="18" charset="0"/>
            </a:rPr>
            <a:t> </a:t>
          </a:r>
          <a:r>
            <a:rPr lang="sr-Cyrl-RS" sz="900" b="0" dirty="0">
              <a:solidFill>
                <a:schemeClr val="tx1"/>
              </a:solidFill>
              <a:latin typeface="Times New Roman" pitchFamily="18" charset="0"/>
              <a:cs typeface="Times New Roman" pitchFamily="18" charset="0"/>
            </a:rPr>
            <a:t>динара</a:t>
          </a:r>
          <a:endParaRPr lang="en-US" sz="900" b="0" dirty="0">
            <a:solidFill>
              <a:schemeClr val="tx1"/>
            </a:solidFill>
            <a:latin typeface="Times New Roman" pitchFamily="18" charset="0"/>
            <a:cs typeface="Times New Roman" pitchFamily="18" charset="0"/>
          </a:endParaRPr>
        </a:p>
      </dgm:t>
    </dgm:pt>
    <dgm:pt modelId="{6970CC38-AACF-4350-BF4D-BD796B05B1FA}" type="parTrans" cxnId="{3BA8FFD8-B6F3-4518-99B6-8F25F307CF52}">
      <dgm:prSet/>
      <dgm:spPr/>
      <dgm:t>
        <a:bodyPr/>
        <a:lstStyle/>
        <a:p>
          <a:endParaRPr lang="en-US"/>
        </a:p>
      </dgm:t>
    </dgm:pt>
    <dgm:pt modelId="{61B610E5-4DC8-4394-A22C-5BBE6CDEE232}" type="sibTrans" cxnId="{3BA8FFD8-B6F3-4518-99B6-8F25F307CF52}">
      <dgm:prSet/>
      <dgm:spPr/>
      <dgm:t>
        <a:bodyPr/>
        <a:lstStyle/>
        <a:p>
          <a:endParaRPr lang="en-US"/>
        </a:p>
      </dgm:t>
    </dgm:pt>
    <dgm:pt modelId="{ED01A515-5448-4A3E-A2EC-575448D0F5AA}">
      <dgm:prSet custT="1"/>
      <dgm:spPr/>
      <dgm:t>
        <a:bodyPr/>
        <a:lstStyle/>
        <a:p>
          <a:r>
            <a:rPr lang="sr-Cyrl-RS" sz="900" dirty="0" smtClean="0">
              <a:solidFill>
                <a:schemeClr val="tx1"/>
              </a:solidFill>
              <a:latin typeface="Times New Roman" pitchFamily="18" charset="0"/>
              <a:cs typeface="Times New Roman" pitchFamily="18" charset="0"/>
            </a:rPr>
            <a:t>Остали</a:t>
          </a:r>
          <a:r>
            <a:rPr lang="sr-Cyrl-RS" sz="600" dirty="0" smtClean="0">
              <a:solidFill>
                <a:schemeClr val="tx1"/>
              </a:solidFill>
              <a:latin typeface="Times New Roman" pitchFamily="18" charset="0"/>
              <a:cs typeface="Times New Roman" pitchFamily="18" charset="0"/>
            </a:rPr>
            <a:t> </a:t>
          </a:r>
          <a:r>
            <a:rPr lang="sr-Cyrl-RS" sz="900" dirty="0">
              <a:solidFill>
                <a:schemeClr val="tx1"/>
              </a:solidFill>
              <a:latin typeface="Times New Roman" pitchFamily="18" charset="0"/>
              <a:cs typeface="Times New Roman" pitchFamily="18" charset="0"/>
            </a:rPr>
            <a:t>расходи</a:t>
          </a:r>
          <a:r>
            <a:rPr lang="sr-Cyrl-RS" sz="600" dirty="0">
              <a:solidFill>
                <a:schemeClr val="tx1"/>
              </a:solidFill>
              <a:latin typeface="Times New Roman" pitchFamily="18" charset="0"/>
              <a:cs typeface="Times New Roman" pitchFamily="18" charset="0"/>
            </a:rPr>
            <a:t>  </a:t>
          </a:r>
          <a:r>
            <a:rPr lang="en-US" sz="900" dirty="0" smtClean="0">
              <a:solidFill>
                <a:schemeClr val="tx1"/>
              </a:solidFill>
              <a:latin typeface="Times New Roman" pitchFamily="18" charset="0"/>
              <a:cs typeface="Times New Roman" pitchFamily="18" charset="0"/>
            </a:rPr>
            <a:t>66.780.00</a:t>
          </a:r>
          <a:r>
            <a:rPr lang="sr-Cyrl-RS" sz="900" dirty="0" smtClean="0">
              <a:solidFill>
                <a:schemeClr val="tx1"/>
              </a:solidFill>
              <a:latin typeface="Times New Roman" pitchFamily="18" charset="0"/>
              <a:cs typeface="Times New Roman" pitchFamily="18" charset="0"/>
            </a:rPr>
            <a:t>0,00 динара</a:t>
          </a:r>
          <a:endParaRPr lang="en-US" sz="900" dirty="0">
            <a:solidFill>
              <a:schemeClr val="tx1"/>
            </a:solidFill>
            <a:latin typeface="Times New Roman" pitchFamily="18" charset="0"/>
            <a:cs typeface="Times New Roman" pitchFamily="18" charset="0"/>
          </a:endParaRPr>
        </a:p>
      </dgm:t>
    </dgm:pt>
    <dgm:pt modelId="{3C8BC949-583D-42C4-9E18-497A2FA6C1D3}" type="parTrans" cxnId="{30638209-A4D1-4BFE-943D-C66C72DB50AF}">
      <dgm:prSet/>
      <dgm:spPr/>
      <dgm:t>
        <a:bodyPr/>
        <a:lstStyle/>
        <a:p>
          <a:endParaRPr lang="en-US"/>
        </a:p>
      </dgm:t>
    </dgm:pt>
    <dgm:pt modelId="{B658162B-CA61-458F-8F17-E18D499D4DE8}" type="sibTrans" cxnId="{30638209-A4D1-4BFE-943D-C66C72DB50AF}">
      <dgm:prSet/>
      <dgm:spPr/>
      <dgm:t>
        <a:bodyPr/>
        <a:lstStyle/>
        <a:p>
          <a:endParaRPr lang="en-US"/>
        </a:p>
      </dgm:t>
    </dgm:pt>
    <dgm:pt modelId="{AE26BF5A-34A6-4192-8BEA-D9ECFB941642}">
      <dgm:prSet custT="1"/>
      <dgm:spPr/>
      <dgm:t>
        <a:bodyPr/>
        <a:lstStyle/>
        <a:p>
          <a:r>
            <a:rPr lang="sr-Cyrl-RS" sz="900" dirty="0" smtClean="0">
              <a:solidFill>
                <a:schemeClr val="tx1"/>
              </a:solidFill>
              <a:latin typeface="Times New Roman" pitchFamily="18" charset="0"/>
              <a:cs typeface="Times New Roman" pitchFamily="18" charset="0"/>
            </a:rPr>
            <a:t>Средства резерве 13.300.000,00 </a:t>
          </a:r>
          <a:r>
            <a:rPr lang="sr-Cyrl-RS" sz="900" dirty="0">
              <a:solidFill>
                <a:schemeClr val="tx1"/>
              </a:solidFill>
              <a:latin typeface="Times New Roman" pitchFamily="18" charset="0"/>
              <a:cs typeface="Times New Roman" pitchFamily="18" charset="0"/>
            </a:rPr>
            <a:t>динара</a:t>
          </a:r>
          <a:endParaRPr lang="en-US" sz="900" dirty="0">
            <a:solidFill>
              <a:schemeClr val="tx1"/>
            </a:solidFill>
            <a:latin typeface="Times New Roman" pitchFamily="18" charset="0"/>
            <a:cs typeface="Times New Roman" pitchFamily="18" charset="0"/>
          </a:endParaRPr>
        </a:p>
      </dgm:t>
    </dgm:pt>
    <dgm:pt modelId="{053AEA0B-0F73-4DAC-9295-FCA55D0C5C5A}" type="parTrans" cxnId="{C2BA2E7D-A4DC-497F-82AA-B05171512E7B}">
      <dgm:prSet/>
      <dgm:spPr/>
      <dgm:t>
        <a:bodyPr/>
        <a:lstStyle/>
        <a:p>
          <a:endParaRPr lang="en-US"/>
        </a:p>
      </dgm:t>
    </dgm:pt>
    <dgm:pt modelId="{F67939D1-3ADF-4276-A6FA-0083CE5DA4FA}" type="sibTrans" cxnId="{C2BA2E7D-A4DC-497F-82AA-B05171512E7B}">
      <dgm:prSet/>
      <dgm:spPr/>
      <dgm:t>
        <a:bodyPr/>
        <a:lstStyle/>
        <a:p>
          <a:endParaRPr lang="en-US"/>
        </a:p>
      </dgm:t>
    </dgm:pt>
    <dgm:pt modelId="{A26BBA97-BA19-47B2-85A8-C95A40E82F0B}">
      <dgm:prSet/>
      <dgm:spPr/>
      <dgm:t>
        <a:bodyPr/>
        <a:lstStyle/>
        <a:p>
          <a:endParaRPr lang="en-US" dirty="0"/>
        </a:p>
      </dgm:t>
    </dgm:pt>
    <dgm:pt modelId="{AF8754A3-CF9B-4999-8EE2-E31D4CA89568}" type="parTrans" cxnId="{349E7C86-D1D9-4B1D-9846-EA91A8B6ABA3}">
      <dgm:prSet/>
      <dgm:spPr/>
      <dgm:t>
        <a:bodyPr/>
        <a:lstStyle/>
        <a:p>
          <a:endParaRPr lang="en-US"/>
        </a:p>
      </dgm:t>
    </dgm:pt>
    <dgm:pt modelId="{2EE6E251-ACD6-41E3-A300-CB462857889B}" type="sibTrans" cxnId="{349E7C86-D1D9-4B1D-9846-EA91A8B6ABA3}">
      <dgm:prSet/>
      <dgm:spPr/>
      <dgm:t>
        <a:bodyPr/>
        <a:lstStyle/>
        <a:p>
          <a:endParaRPr lang="en-US"/>
        </a:p>
      </dgm:t>
    </dgm:pt>
    <dgm:pt modelId="{F4B68BA8-694B-4B7F-8215-68903FFCD2D7}" type="pres">
      <dgm:prSet presAssocID="{B1BE2A8E-285E-4C69-9BFF-CE48B252AA50}" presName="Name0" presStyleCnt="0">
        <dgm:presLayoutVars>
          <dgm:chMax val="1"/>
          <dgm:dir/>
          <dgm:animLvl val="ctr"/>
          <dgm:resizeHandles val="exact"/>
        </dgm:presLayoutVars>
      </dgm:prSet>
      <dgm:spPr/>
      <dgm:t>
        <a:bodyPr/>
        <a:lstStyle/>
        <a:p>
          <a:endParaRPr lang="sr-Latn-RS"/>
        </a:p>
      </dgm:t>
    </dgm:pt>
    <dgm:pt modelId="{E59436B1-B652-4794-B4F4-4850647DACEB}" type="pres">
      <dgm:prSet presAssocID="{9ED1A3B2-A381-4201-823D-E4B4F944886D}" presName="centerShape" presStyleLbl="node0" presStyleIdx="0" presStyleCnt="1" custScaleX="131723" custScaleY="134986"/>
      <dgm:spPr/>
      <dgm:t>
        <a:bodyPr/>
        <a:lstStyle/>
        <a:p>
          <a:endParaRPr lang="sr-Latn-RS"/>
        </a:p>
      </dgm:t>
    </dgm:pt>
    <dgm:pt modelId="{73F305AC-CFDC-45B1-8AB8-6FABD1C99179}" type="pres">
      <dgm:prSet presAssocID="{A7091EAC-498C-4E8C-B46B-331B042A0C75}" presName="node" presStyleLbl="node1" presStyleIdx="0" presStyleCnt="8" custScaleX="193440" custScaleY="152882" custRadScaleRad="101198" custRadScaleInc="-9011">
        <dgm:presLayoutVars>
          <dgm:bulletEnabled val="1"/>
        </dgm:presLayoutVars>
      </dgm:prSet>
      <dgm:spPr/>
      <dgm:t>
        <a:bodyPr/>
        <a:lstStyle/>
        <a:p>
          <a:endParaRPr lang="sr-Latn-RS"/>
        </a:p>
      </dgm:t>
    </dgm:pt>
    <dgm:pt modelId="{DA491651-56D0-404C-82B0-25ACBF882A98}" type="pres">
      <dgm:prSet presAssocID="{A7091EAC-498C-4E8C-B46B-331B042A0C75}" presName="dummy" presStyleCnt="0"/>
      <dgm:spPr/>
    </dgm:pt>
    <dgm:pt modelId="{44C62812-7B8C-4DB2-9C0D-14651D9AFC46}" type="pres">
      <dgm:prSet presAssocID="{686A1A37-AC61-4EC6-8398-59788F898E91}" presName="sibTrans" presStyleLbl="sibTrans2D1" presStyleIdx="0" presStyleCnt="8"/>
      <dgm:spPr/>
      <dgm:t>
        <a:bodyPr/>
        <a:lstStyle/>
        <a:p>
          <a:endParaRPr lang="sr-Latn-RS"/>
        </a:p>
      </dgm:t>
    </dgm:pt>
    <dgm:pt modelId="{A14630AA-C1BD-4A7E-B665-0A7C9B6C19C9}" type="pres">
      <dgm:prSet presAssocID="{3FA5C700-C8EE-4CAC-8DA0-0BA7CA952C72}" presName="node" presStyleLbl="node1" presStyleIdx="1" presStyleCnt="8" custAng="0" custScaleX="173253" custScaleY="157644" custRadScaleRad="103029" custRadScaleInc="-3124">
        <dgm:presLayoutVars>
          <dgm:bulletEnabled val="1"/>
        </dgm:presLayoutVars>
      </dgm:prSet>
      <dgm:spPr/>
      <dgm:t>
        <a:bodyPr/>
        <a:lstStyle/>
        <a:p>
          <a:endParaRPr lang="sr-Latn-RS"/>
        </a:p>
      </dgm:t>
    </dgm:pt>
    <dgm:pt modelId="{B3474404-DEC3-43DE-B1B0-FCCBA45B0B53}" type="pres">
      <dgm:prSet presAssocID="{3FA5C700-C8EE-4CAC-8DA0-0BA7CA952C72}" presName="dummy" presStyleCnt="0"/>
      <dgm:spPr/>
    </dgm:pt>
    <dgm:pt modelId="{5D42F3FF-3AAD-4819-B004-ADDCB69227EB}" type="pres">
      <dgm:prSet presAssocID="{61B610E5-4DC8-4394-A22C-5BBE6CDEE232}" presName="sibTrans" presStyleLbl="sibTrans2D1" presStyleIdx="1" presStyleCnt="8"/>
      <dgm:spPr/>
      <dgm:t>
        <a:bodyPr/>
        <a:lstStyle/>
        <a:p>
          <a:endParaRPr lang="sr-Latn-RS"/>
        </a:p>
      </dgm:t>
    </dgm:pt>
    <dgm:pt modelId="{E43F7264-94BE-4E7E-8A98-A0D70BB3AF06}" type="pres">
      <dgm:prSet presAssocID="{4746DA87-483C-4B84-9A22-BC58F96CB23A}" presName="node" presStyleLbl="node1" presStyleIdx="2" presStyleCnt="8" custAng="0" custScaleX="180166" custScaleY="159700" custRadScaleRad="101747" custRadScaleInc="-22412">
        <dgm:presLayoutVars>
          <dgm:bulletEnabled val="1"/>
        </dgm:presLayoutVars>
      </dgm:prSet>
      <dgm:spPr/>
      <dgm:t>
        <a:bodyPr/>
        <a:lstStyle/>
        <a:p>
          <a:endParaRPr lang="sr-Latn-RS"/>
        </a:p>
      </dgm:t>
    </dgm:pt>
    <dgm:pt modelId="{931EF9CE-45BC-491C-9A74-72874D860E58}" type="pres">
      <dgm:prSet presAssocID="{4746DA87-483C-4B84-9A22-BC58F96CB23A}" presName="dummy" presStyleCnt="0"/>
      <dgm:spPr/>
    </dgm:pt>
    <dgm:pt modelId="{19B05264-FBF1-4254-AA6E-8DA1048C9EC5}" type="pres">
      <dgm:prSet presAssocID="{DB95B0B9-5D2D-4D1A-A4F8-70F45A0E9738}" presName="sibTrans" presStyleLbl="sibTrans2D1" presStyleIdx="2" presStyleCnt="8"/>
      <dgm:spPr/>
      <dgm:t>
        <a:bodyPr/>
        <a:lstStyle/>
        <a:p>
          <a:endParaRPr lang="sr-Latn-RS"/>
        </a:p>
      </dgm:t>
    </dgm:pt>
    <dgm:pt modelId="{115526CD-270E-4C52-A164-15F2B6F9FE39}" type="pres">
      <dgm:prSet presAssocID="{8329AE49-ECD5-4C13-B90F-CA83B6E6F994}" presName="node" presStyleLbl="node1" presStyleIdx="3" presStyleCnt="8" custScaleX="179239" custScaleY="131232" custRadScaleRad="100019" custRadScaleInc="-66477">
        <dgm:presLayoutVars>
          <dgm:bulletEnabled val="1"/>
        </dgm:presLayoutVars>
      </dgm:prSet>
      <dgm:spPr/>
      <dgm:t>
        <a:bodyPr/>
        <a:lstStyle/>
        <a:p>
          <a:endParaRPr lang="sr-Latn-RS"/>
        </a:p>
      </dgm:t>
    </dgm:pt>
    <dgm:pt modelId="{E442822E-2282-4D84-AEA3-97E5D7F5026E}" type="pres">
      <dgm:prSet presAssocID="{8329AE49-ECD5-4C13-B90F-CA83B6E6F994}" presName="dummy" presStyleCnt="0"/>
      <dgm:spPr/>
    </dgm:pt>
    <dgm:pt modelId="{1EBC4AA2-7966-4002-8CE2-7479E65C1C79}" type="pres">
      <dgm:prSet presAssocID="{9CB0C477-89B3-4058-B341-9FC9F0AB6BB2}" presName="sibTrans" presStyleLbl="sibTrans2D1" presStyleIdx="3" presStyleCnt="8"/>
      <dgm:spPr/>
      <dgm:t>
        <a:bodyPr/>
        <a:lstStyle/>
        <a:p>
          <a:endParaRPr lang="sr-Latn-RS"/>
        </a:p>
      </dgm:t>
    </dgm:pt>
    <dgm:pt modelId="{5101AD7C-EA94-402A-A388-0FD916639D60}" type="pres">
      <dgm:prSet presAssocID="{9C6F0069-43DC-402D-BD84-1006528FCE04}" presName="node" presStyleLbl="node1" presStyleIdx="4" presStyleCnt="8" custScaleX="136838" custScaleY="118966" custRadScaleRad="102818" custRadScaleInc="-127089">
        <dgm:presLayoutVars>
          <dgm:bulletEnabled val="1"/>
        </dgm:presLayoutVars>
      </dgm:prSet>
      <dgm:spPr/>
      <dgm:t>
        <a:bodyPr/>
        <a:lstStyle/>
        <a:p>
          <a:endParaRPr lang="sr-Latn-RS"/>
        </a:p>
      </dgm:t>
    </dgm:pt>
    <dgm:pt modelId="{97296767-E761-4683-B475-54E34622C9C1}" type="pres">
      <dgm:prSet presAssocID="{9C6F0069-43DC-402D-BD84-1006528FCE04}" presName="dummy" presStyleCnt="0"/>
      <dgm:spPr/>
    </dgm:pt>
    <dgm:pt modelId="{FC9B55A0-D6BC-47A3-92D9-CF0D462CBA3E}" type="pres">
      <dgm:prSet presAssocID="{9FF20664-3F6F-4415-8233-D443550F6854}" presName="sibTrans" presStyleLbl="sibTrans2D1" presStyleIdx="4" presStyleCnt="8"/>
      <dgm:spPr/>
      <dgm:t>
        <a:bodyPr/>
        <a:lstStyle/>
        <a:p>
          <a:endParaRPr lang="sr-Latn-RS"/>
        </a:p>
      </dgm:t>
    </dgm:pt>
    <dgm:pt modelId="{D19ADD6D-9F0A-4766-B637-BB2D5495A9BB}" type="pres">
      <dgm:prSet presAssocID="{ED01A515-5448-4A3E-A2EC-575448D0F5AA}" presName="node" presStyleLbl="node1" presStyleIdx="5" presStyleCnt="8" custScaleX="174421" custScaleY="174063" custRadScaleRad="112973" custRadScaleInc="67905">
        <dgm:presLayoutVars>
          <dgm:bulletEnabled val="1"/>
        </dgm:presLayoutVars>
      </dgm:prSet>
      <dgm:spPr/>
      <dgm:t>
        <a:bodyPr/>
        <a:lstStyle/>
        <a:p>
          <a:endParaRPr lang="sr-Latn-RS"/>
        </a:p>
      </dgm:t>
    </dgm:pt>
    <dgm:pt modelId="{CB9DB137-9ACF-4A5D-915D-C6DEF62C671A}" type="pres">
      <dgm:prSet presAssocID="{ED01A515-5448-4A3E-A2EC-575448D0F5AA}" presName="dummy" presStyleCnt="0"/>
      <dgm:spPr/>
    </dgm:pt>
    <dgm:pt modelId="{84EFD8D8-F116-4363-8F07-0BDD118D8287}" type="pres">
      <dgm:prSet presAssocID="{B658162B-CA61-458F-8F17-E18D499D4DE8}" presName="sibTrans" presStyleLbl="sibTrans2D1" presStyleIdx="5" presStyleCnt="8"/>
      <dgm:spPr/>
      <dgm:t>
        <a:bodyPr/>
        <a:lstStyle/>
        <a:p>
          <a:endParaRPr lang="sr-Latn-RS"/>
        </a:p>
      </dgm:t>
    </dgm:pt>
    <dgm:pt modelId="{4F05B281-B6DB-45BB-A427-1BF92AADC139}" type="pres">
      <dgm:prSet presAssocID="{AE26BF5A-34A6-4192-8BEA-D9ECFB941642}" presName="node" presStyleLbl="node1" presStyleIdx="6" presStyleCnt="8" custScaleX="169787" custScaleY="132529">
        <dgm:presLayoutVars>
          <dgm:bulletEnabled val="1"/>
        </dgm:presLayoutVars>
      </dgm:prSet>
      <dgm:spPr/>
      <dgm:t>
        <a:bodyPr/>
        <a:lstStyle/>
        <a:p>
          <a:endParaRPr lang="sr-Latn-RS"/>
        </a:p>
      </dgm:t>
    </dgm:pt>
    <dgm:pt modelId="{FEDFE719-4F44-4DDA-B702-82A372856A51}" type="pres">
      <dgm:prSet presAssocID="{AE26BF5A-34A6-4192-8BEA-D9ECFB941642}" presName="dummy" presStyleCnt="0"/>
      <dgm:spPr/>
    </dgm:pt>
    <dgm:pt modelId="{C0575E5C-DEAA-49FF-9C6A-0DF4C03D040D}" type="pres">
      <dgm:prSet presAssocID="{F67939D1-3ADF-4276-A6FA-0083CE5DA4FA}" presName="sibTrans" presStyleLbl="sibTrans2D1" presStyleIdx="6" presStyleCnt="8"/>
      <dgm:spPr/>
      <dgm:t>
        <a:bodyPr/>
        <a:lstStyle/>
        <a:p>
          <a:endParaRPr lang="sr-Latn-RS"/>
        </a:p>
      </dgm:t>
    </dgm:pt>
    <dgm:pt modelId="{2D6C03BD-4023-431E-84F6-C080A9961C8A}" type="pres">
      <dgm:prSet presAssocID="{91651A17-950C-49EC-8C35-2517548AE9E6}" presName="node" presStyleLbl="node1" presStyleIdx="7" presStyleCnt="8" custScaleX="208790" custScaleY="167952" custRadScaleRad="101816" custRadScaleInc="-17028">
        <dgm:presLayoutVars>
          <dgm:bulletEnabled val="1"/>
        </dgm:presLayoutVars>
      </dgm:prSet>
      <dgm:spPr/>
      <dgm:t>
        <a:bodyPr/>
        <a:lstStyle/>
        <a:p>
          <a:endParaRPr lang="sr-Latn-RS"/>
        </a:p>
      </dgm:t>
    </dgm:pt>
    <dgm:pt modelId="{2578787D-F4B0-463A-AA6F-94706894BC8C}" type="pres">
      <dgm:prSet presAssocID="{91651A17-950C-49EC-8C35-2517548AE9E6}" presName="dummy" presStyleCnt="0"/>
      <dgm:spPr/>
    </dgm:pt>
    <dgm:pt modelId="{7C884431-F906-455C-AAF5-4FBEC1E13C27}" type="pres">
      <dgm:prSet presAssocID="{8962C693-DF60-43F6-9F43-7615C2E1439A}" presName="sibTrans" presStyleLbl="sibTrans2D1" presStyleIdx="7" presStyleCnt="8"/>
      <dgm:spPr/>
      <dgm:t>
        <a:bodyPr/>
        <a:lstStyle/>
        <a:p>
          <a:endParaRPr lang="sr-Latn-RS"/>
        </a:p>
      </dgm:t>
    </dgm:pt>
  </dgm:ptLst>
  <dgm:cxnLst>
    <dgm:cxn modelId="{C11E6F22-FD2F-49D2-BD48-3542B5EC8C51}" type="presOf" srcId="{F67939D1-3ADF-4276-A6FA-0083CE5DA4FA}" destId="{C0575E5C-DEAA-49FF-9C6A-0DF4C03D040D}" srcOrd="0" destOrd="0" presId="urn:microsoft.com/office/officeart/2005/8/layout/radial6"/>
    <dgm:cxn modelId="{DA7610CE-0D19-48FA-ADF1-4992EAE53341}" type="presOf" srcId="{9CB0C477-89B3-4058-B341-9FC9F0AB6BB2}" destId="{1EBC4AA2-7966-4002-8CE2-7479E65C1C79}" srcOrd="0" destOrd="0" presId="urn:microsoft.com/office/officeart/2005/8/layout/radial6"/>
    <dgm:cxn modelId="{8AD44159-442C-4DEC-ACDC-2060DD6FE511}" srcId="{7D1C9009-9B60-4C15-8E3B-F949FAB90776}" destId="{BEBB7508-5593-4665-86D9-67DC9EEDFE00}" srcOrd="0" destOrd="0" parTransId="{C01D930E-241E-4B8F-9FFE-A12F23D4AE61}" sibTransId="{8C2D30BC-9728-4727-AC9C-7DD1886B66DA}"/>
    <dgm:cxn modelId="{0BB795E9-FFF1-4A2D-878C-FAE1C6BDCC87}" type="presOf" srcId="{9C6F0069-43DC-402D-BD84-1006528FCE04}" destId="{5101AD7C-EA94-402A-A388-0FD916639D60}" srcOrd="0" destOrd="0" presId="urn:microsoft.com/office/officeart/2005/8/layout/radial6"/>
    <dgm:cxn modelId="{D5A26C81-B5CA-4FF9-85ED-60967857EFA6}" srcId="{B1BE2A8E-285E-4C69-9BFF-CE48B252AA50}" destId="{3641F520-BAF8-4BA4-A826-44FA753A5F4E}" srcOrd="4" destOrd="0" parTransId="{31D6B297-275C-4FAC-A07E-4467512471AD}" sibTransId="{53B82682-8E0C-4903-98EA-36CBB0B8A63B}"/>
    <dgm:cxn modelId="{C2BA2E7D-A4DC-497F-82AA-B05171512E7B}" srcId="{9ED1A3B2-A381-4201-823D-E4B4F944886D}" destId="{AE26BF5A-34A6-4192-8BEA-D9ECFB941642}" srcOrd="6" destOrd="0" parTransId="{053AEA0B-0F73-4DAC-9295-FCA55D0C5C5A}" sibTransId="{F67939D1-3ADF-4276-A6FA-0083CE5DA4FA}"/>
    <dgm:cxn modelId="{6AD463C1-088C-44BE-8C34-750F20CE8DA0}" type="presOf" srcId="{3FA5C700-C8EE-4CAC-8DA0-0BA7CA952C72}" destId="{A14630AA-C1BD-4A7E-B665-0A7C9B6C19C9}" srcOrd="0" destOrd="0" presId="urn:microsoft.com/office/officeart/2005/8/layout/radial6"/>
    <dgm:cxn modelId="{3E3F65F0-4760-477C-86B5-CB390EDD29DB}" type="presOf" srcId="{8962C693-DF60-43F6-9F43-7615C2E1439A}" destId="{7C884431-F906-455C-AAF5-4FBEC1E13C27}" srcOrd="0" destOrd="0" presId="urn:microsoft.com/office/officeart/2005/8/layout/radial6"/>
    <dgm:cxn modelId="{D6D3D766-AAF1-452B-B7A5-DE64D7EFBDAC}" srcId="{7D1C9009-9B60-4C15-8E3B-F949FAB90776}" destId="{DC185536-47EC-480B-B419-24BC666B206E}" srcOrd="1" destOrd="0" parTransId="{43B3845C-4A8E-4186-AC01-CB23C9CE3CE4}" sibTransId="{FF327DB0-0FCC-45EC-A004-6349AB5E0A19}"/>
    <dgm:cxn modelId="{30638209-A4D1-4BFE-943D-C66C72DB50AF}" srcId="{9ED1A3B2-A381-4201-823D-E4B4F944886D}" destId="{ED01A515-5448-4A3E-A2EC-575448D0F5AA}" srcOrd="5" destOrd="0" parTransId="{3C8BC949-583D-42C4-9E18-497A2FA6C1D3}" sibTransId="{B658162B-CA61-458F-8F17-E18D499D4DE8}"/>
    <dgm:cxn modelId="{B6507D96-25C4-4121-9433-2A113978B784}" srcId="{B1BE2A8E-285E-4C69-9BFF-CE48B252AA50}" destId="{C64FD589-26EA-483C-BB5E-C8324A82EAF5}" srcOrd="3" destOrd="0" parTransId="{1E312D33-14E1-4B2B-A210-2A735401CE1C}" sibTransId="{46E45D53-1277-4C97-8E3B-323B4EBF62F5}"/>
    <dgm:cxn modelId="{3BA8FFD8-B6F3-4518-99B6-8F25F307CF52}" srcId="{9ED1A3B2-A381-4201-823D-E4B4F944886D}" destId="{3FA5C700-C8EE-4CAC-8DA0-0BA7CA952C72}" srcOrd="1" destOrd="0" parTransId="{6970CC38-AACF-4350-BF4D-BD796B05B1FA}" sibTransId="{61B610E5-4DC8-4394-A22C-5BBE6CDEE232}"/>
    <dgm:cxn modelId="{349E7C86-D1D9-4B1D-9846-EA91A8B6ABA3}" srcId="{B1BE2A8E-285E-4C69-9BFF-CE48B252AA50}" destId="{A26BBA97-BA19-47B2-85A8-C95A40E82F0B}" srcOrd="2" destOrd="0" parTransId="{AF8754A3-CF9B-4999-8EE2-E31D4CA89568}" sibTransId="{2EE6E251-ACD6-41E3-A300-CB462857889B}"/>
    <dgm:cxn modelId="{79367CFA-29E9-494C-A699-58E7C53282C6}" type="presOf" srcId="{61B610E5-4DC8-4394-A22C-5BBE6CDEE232}" destId="{5D42F3FF-3AAD-4819-B004-ADDCB69227EB}" srcOrd="0" destOrd="0" presId="urn:microsoft.com/office/officeart/2005/8/layout/radial6"/>
    <dgm:cxn modelId="{4E693A1F-A818-494A-9191-6DDA96FF0598}" type="presOf" srcId="{A7091EAC-498C-4E8C-B46B-331B042A0C75}" destId="{73F305AC-CFDC-45B1-8AB8-6FABD1C99179}" srcOrd="0" destOrd="0" presId="urn:microsoft.com/office/officeart/2005/8/layout/radial6"/>
    <dgm:cxn modelId="{E14E4EEE-087E-4E8C-92C7-D48A2C2A60C4}" srcId="{9ED1A3B2-A381-4201-823D-E4B4F944886D}" destId="{91651A17-950C-49EC-8C35-2517548AE9E6}" srcOrd="7" destOrd="0" parTransId="{842A79D3-4827-4424-A76D-539154392405}" sibTransId="{8962C693-DF60-43F6-9F43-7615C2E1439A}"/>
    <dgm:cxn modelId="{667A6532-F93A-4FD0-BD4D-A1165020F36F}" srcId="{343B6168-99DB-4C0C-9BE7-E54D7B80C5AD}" destId="{AC73436A-3EE6-4AB1-8B81-F0B7414514C2}" srcOrd="0" destOrd="0" parTransId="{67F09836-65ED-439A-8E55-BF0FF6A12BA6}" sibTransId="{6C19F97B-9D99-4777-817C-1695A372D4F1}"/>
    <dgm:cxn modelId="{4E6E6427-5348-4ECF-99CC-46CA5F3BDA5F}" srcId="{B1BE2A8E-285E-4C69-9BFF-CE48B252AA50}" destId="{7D1C9009-9B60-4C15-8E3B-F949FAB90776}" srcOrd="5" destOrd="0" parTransId="{E75197AC-E7B0-4C26-9D1F-47E47BE7CCEF}" sibTransId="{9D56A871-CE7A-4922-AAF9-9D95A29D1039}"/>
    <dgm:cxn modelId="{AF333ABE-6D5B-4845-91C6-0C3A13CCB688}" type="presOf" srcId="{8329AE49-ECD5-4C13-B90F-CA83B6E6F994}" destId="{115526CD-270E-4C52-A164-15F2B6F9FE39}" srcOrd="0" destOrd="0" presId="urn:microsoft.com/office/officeart/2005/8/layout/radial6"/>
    <dgm:cxn modelId="{BD8B088F-38DD-4C61-9C7F-39D38AF469D9}" type="presOf" srcId="{DB95B0B9-5D2D-4D1A-A4F8-70F45A0E9738}" destId="{19B05264-FBF1-4254-AA6E-8DA1048C9EC5}" srcOrd="0" destOrd="0" presId="urn:microsoft.com/office/officeart/2005/8/layout/radial6"/>
    <dgm:cxn modelId="{57289D19-F335-4D68-AC7E-5582D07598B2}" type="presOf" srcId="{9FF20664-3F6F-4415-8233-D443550F6854}" destId="{FC9B55A0-D6BC-47A3-92D9-CF0D462CBA3E}" srcOrd="0" destOrd="0" presId="urn:microsoft.com/office/officeart/2005/8/layout/radial6"/>
    <dgm:cxn modelId="{15B25BE7-B61F-4399-8DBB-F360C2BA96E5}" type="presOf" srcId="{686A1A37-AC61-4EC6-8398-59788F898E91}" destId="{44C62812-7B8C-4DB2-9C0D-14651D9AFC46}" srcOrd="0" destOrd="0" presId="urn:microsoft.com/office/officeart/2005/8/layout/radial6"/>
    <dgm:cxn modelId="{5C9EFB21-D730-469F-BCC2-6ADA252CF713}" type="presOf" srcId="{B658162B-CA61-458F-8F17-E18D499D4DE8}" destId="{84EFD8D8-F116-4363-8F07-0BDD118D8287}" srcOrd="0" destOrd="0" presId="urn:microsoft.com/office/officeart/2005/8/layout/radial6"/>
    <dgm:cxn modelId="{47BC94C2-46D4-453B-A292-6076A9F8EE3B}" srcId="{9ED1A3B2-A381-4201-823D-E4B4F944886D}" destId="{8329AE49-ECD5-4C13-B90F-CA83B6E6F994}" srcOrd="3" destOrd="0" parTransId="{6A3537F1-6C7A-4D5E-9BC9-14D14BE7BA95}" sibTransId="{9CB0C477-89B3-4058-B341-9FC9F0AB6BB2}"/>
    <dgm:cxn modelId="{3EF3403C-A42B-483C-89B0-BC54F70E5592}" type="presOf" srcId="{9ED1A3B2-A381-4201-823D-E4B4F944886D}" destId="{E59436B1-B652-4794-B4F4-4850647DACEB}" srcOrd="0" destOrd="0" presId="urn:microsoft.com/office/officeart/2005/8/layout/radial6"/>
    <dgm:cxn modelId="{A14346A8-4918-4300-9891-20568D283921}" srcId="{9ED1A3B2-A381-4201-823D-E4B4F944886D}" destId="{9C6F0069-43DC-402D-BD84-1006528FCE04}" srcOrd="4" destOrd="0" parTransId="{44D9A023-5F81-4677-8A1D-494A76B02F4A}" sibTransId="{9FF20664-3F6F-4415-8233-D443550F6854}"/>
    <dgm:cxn modelId="{65DC7EE8-791F-4453-AEE4-351692992E5F}" type="presOf" srcId="{B1BE2A8E-285E-4C69-9BFF-CE48B252AA50}" destId="{F4B68BA8-694B-4B7F-8215-68903FFCD2D7}" srcOrd="0" destOrd="0" presId="urn:microsoft.com/office/officeart/2005/8/layout/radial6"/>
    <dgm:cxn modelId="{28F1F12C-F4AD-4E97-81E8-8618F0209646}" srcId="{B1BE2A8E-285E-4C69-9BFF-CE48B252AA50}" destId="{9ED1A3B2-A381-4201-823D-E4B4F944886D}" srcOrd="0" destOrd="0" parTransId="{73ADFC91-EAB5-4621-8C76-D207DF7E46EB}" sibTransId="{BBBE51B8-3D99-4D37-A53E-85F69FB1F8D4}"/>
    <dgm:cxn modelId="{3DFE3AE5-6DA5-4440-A66F-1437FD4DC5D4}" srcId="{B1BE2A8E-285E-4C69-9BFF-CE48B252AA50}" destId="{343B6168-99DB-4C0C-9BE7-E54D7B80C5AD}" srcOrd="6" destOrd="0" parTransId="{6F98FC42-2370-4FD0-A627-0708511F7F32}" sibTransId="{95FBDDB6-4174-4619-B543-81DEF6B7716A}"/>
    <dgm:cxn modelId="{5EC1D513-D8D4-45F0-8AFD-7633B3DF7A52}" type="presOf" srcId="{4746DA87-483C-4B84-9A22-BC58F96CB23A}" destId="{E43F7264-94BE-4E7E-8A98-A0D70BB3AF06}" srcOrd="0" destOrd="0" presId="urn:microsoft.com/office/officeart/2005/8/layout/radial6"/>
    <dgm:cxn modelId="{AE26F329-897E-412E-A92A-D95A8804158B}" srcId="{9ED1A3B2-A381-4201-823D-E4B4F944886D}" destId="{A7091EAC-498C-4E8C-B46B-331B042A0C75}" srcOrd="0" destOrd="0" parTransId="{5263AC43-AEF9-405C-B9BD-C1E77733E429}" sibTransId="{686A1A37-AC61-4EC6-8398-59788F898E91}"/>
    <dgm:cxn modelId="{9CBCBA83-8BC0-4D9D-8F59-4CE72862435A}" type="presOf" srcId="{91651A17-950C-49EC-8C35-2517548AE9E6}" destId="{2D6C03BD-4023-431E-84F6-C080A9961C8A}" srcOrd="0" destOrd="0" presId="urn:microsoft.com/office/officeart/2005/8/layout/radial6"/>
    <dgm:cxn modelId="{0F519843-417F-4196-AE51-1E900F71077B}" srcId="{9ED1A3B2-A381-4201-823D-E4B4F944886D}" destId="{4746DA87-483C-4B84-9A22-BC58F96CB23A}" srcOrd="2" destOrd="0" parTransId="{8A92D324-8EB2-4984-ADCB-62EACF9FECFF}" sibTransId="{DB95B0B9-5D2D-4D1A-A4F8-70F45A0E9738}"/>
    <dgm:cxn modelId="{464AEB83-A961-4BF3-980D-8DBCF9264695}" srcId="{343B6168-99DB-4C0C-9BE7-E54D7B80C5AD}" destId="{352A865C-AD96-4AB1-8A5C-397B7A7D9B07}" srcOrd="1" destOrd="0" parTransId="{7EC1ADA9-9F6E-4AFC-AE86-4831D523AA38}" sibTransId="{7473CF13-22F0-41AF-BD4E-305659448BE2}"/>
    <dgm:cxn modelId="{D9AC742A-917E-4818-8C2B-93B8B4D0D262}" type="presOf" srcId="{AE26BF5A-34A6-4192-8BEA-D9ECFB941642}" destId="{4F05B281-B6DB-45BB-A427-1BF92AADC139}" srcOrd="0" destOrd="0" presId="urn:microsoft.com/office/officeart/2005/8/layout/radial6"/>
    <dgm:cxn modelId="{4A16358E-6F75-4AC0-B6E5-E26F15B1A750}" srcId="{B1BE2A8E-285E-4C69-9BFF-CE48B252AA50}" destId="{3BA9396D-1753-43D3-A703-A75A7C19204B}" srcOrd="1" destOrd="0" parTransId="{FDC0F8DA-00AF-40CD-B616-B7AA7472101C}" sibTransId="{869210E2-CDFB-49E6-A3F9-D5A55D2018F0}"/>
    <dgm:cxn modelId="{FCCD6129-1EC0-448C-BF7A-51C6647345E8}" type="presOf" srcId="{ED01A515-5448-4A3E-A2EC-575448D0F5AA}" destId="{D19ADD6D-9F0A-4766-B637-BB2D5495A9BB}" srcOrd="0" destOrd="0" presId="urn:microsoft.com/office/officeart/2005/8/layout/radial6"/>
    <dgm:cxn modelId="{D556896D-64B6-4407-9D72-65AD81369266}" type="presParOf" srcId="{F4B68BA8-694B-4B7F-8215-68903FFCD2D7}" destId="{E59436B1-B652-4794-B4F4-4850647DACEB}" srcOrd="0" destOrd="0" presId="urn:microsoft.com/office/officeart/2005/8/layout/radial6"/>
    <dgm:cxn modelId="{968B3330-4EC7-4038-9A79-3DB0A8717D55}" type="presParOf" srcId="{F4B68BA8-694B-4B7F-8215-68903FFCD2D7}" destId="{73F305AC-CFDC-45B1-8AB8-6FABD1C99179}" srcOrd="1" destOrd="0" presId="urn:microsoft.com/office/officeart/2005/8/layout/radial6"/>
    <dgm:cxn modelId="{083B0CD6-7D88-48FE-AFF8-2770061EF1B9}" type="presParOf" srcId="{F4B68BA8-694B-4B7F-8215-68903FFCD2D7}" destId="{DA491651-56D0-404C-82B0-25ACBF882A98}" srcOrd="2" destOrd="0" presId="urn:microsoft.com/office/officeart/2005/8/layout/radial6"/>
    <dgm:cxn modelId="{16D38BD4-C749-43E9-9B4D-823F3BABD9FB}" type="presParOf" srcId="{F4B68BA8-694B-4B7F-8215-68903FFCD2D7}" destId="{44C62812-7B8C-4DB2-9C0D-14651D9AFC46}" srcOrd="3" destOrd="0" presId="urn:microsoft.com/office/officeart/2005/8/layout/radial6"/>
    <dgm:cxn modelId="{260041D7-6D0A-428E-8B93-851C50B7B7FF}" type="presParOf" srcId="{F4B68BA8-694B-4B7F-8215-68903FFCD2D7}" destId="{A14630AA-C1BD-4A7E-B665-0A7C9B6C19C9}" srcOrd="4" destOrd="0" presId="urn:microsoft.com/office/officeart/2005/8/layout/radial6"/>
    <dgm:cxn modelId="{0CF0692D-2CC1-4A7C-9D34-EF2560B3E5F1}" type="presParOf" srcId="{F4B68BA8-694B-4B7F-8215-68903FFCD2D7}" destId="{B3474404-DEC3-43DE-B1B0-FCCBA45B0B53}" srcOrd="5" destOrd="0" presId="urn:microsoft.com/office/officeart/2005/8/layout/radial6"/>
    <dgm:cxn modelId="{AF9F521A-6219-4917-9E1D-59F3BF42F08F}" type="presParOf" srcId="{F4B68BA8-694B-4B7F-8215-68903FFCD2D7}" destId="{5D42F3FF-3AAD-4819-B004-ADDCB69227EB}" srcOrd="6" destOrd="0" presId="urn:microsoft.com/office/officeart/2005/8/layout/radial6"/>
    <dgm:cxn modelId="{FEBE1266-ACDB-43EC-B9AF-A927FC3322F9}" type="presParOf" srcId="{F4B68BA8-694B-4B7F-8215-68903FFCD2D7}" destId="{E43F7264-94BE-4E7E-8A98-A0D70BB3AF06}" srcOrd="7" destOrd="0" presId="urn:microsoft.com/office/officeart/2005/8/layout/radial6"/>
    <dgm:cxn modelId="{DF58FAA5-9051-47B7-9B31-61C6C5137AE0}" type="presParOf" srcId="{F4B68BA8-694B-4B7F-8215-68903FFCD2D7}" destId="{931EF9CE-45BC-491C-9A74-72874D860E58}" srcOrd="8" destOrd="0" presId="urn:microsoft.com/office/officeart/2005/8/layout/radial6"/>
    <dgm:cxn modelId="{8F9F5FD1-5694-48A5-BB25-459151FF677D}" type="presParOf" srcId="{F4B68BA8-694B-4B7F-8215-68903FFCD2D7}" destId="{19B05264-FBF1-4254-AA6E-8DA1048C9EC5}" srcOrd="9" destOrd="0" presId="urn:microsoft.com/office/officeart/2005/8/layout/radial6"/>
    <dgm:cxn modelId="{72A42ED5-3446-4DE8-A4D3-148A0A30BDBF}" type="presParOf" srcId="{F4B68BA8-694B-4B7F-8215-68903FFCD2D7}" destId="{115526CD-270E-4C52-A164-15F2B6F9FE39}" srcOrd="10" destOrd="0" presId="urn:microsoft.com/office/officeart/2005/8/layout/radial6"/>
    <dgm:cxn modelId="{F5160239-523C-416B-B3F0-76F9EFD3254F}" type="presParOf" srcId="{F4B68BA8-694B-4B7F-8215-68903FFCD2D7}" destId="{E442822E-2282-4D84-AEA3-97E5D7F5026E}" srcOrd="11" destOrd="0" presId="urn:microsoft.com/office/officeart/2005/8/layout/radial6"/>
    <dgm:cxn modelId="{5959F9D9-A684-41D8-BEE2-DE8852492309}" type="presParOf" srcId="{F4B68BA8-694B-4B7F-8215-68903FFCD2D7}" destId="{1EBC4AA2-7966-4002-8CE2-7479E65C1C79}" srcOrd="12" destOrd="0" presId="urn:microsoft.com/office/officeart/2005/8/layout/radial6"/>
    <dgm:cxn modelId="{0657E8C1-01D7-4CC0-B548-C8E5739E41EB}" type="presParOf" srcId="{F4B68BA8-694B-4B7F-8215-68903FFCD2D7}" destId="{5101AD7C-EA94-402A-A388-0FD916639D60}" srcOrd="13" destOrd="0" presId="urn:microsoft.com/office/officeart/2005/8/layout/radial6"/>
    <dgm:cxn modelId="{0DE83748-214B-4394-AFCC-50F73128CA7F}" type="presParOf" srcId="{F4B68BA8-694B-4B7F-8215-68903FFCD2D7}" destId="{97296767-E761-4683-B475-54E34622C9C1}" srcOrd="14" destOrd="0" presId="urn:microsoft.com/office/officeart/2005/8/layout/radial6"/>
    <dgm:cxn modelId="{6FAD0287-3642-4BC3-838C-432047BEF64F}" type="presParOf" srcId="{F4B68BA8-694B-4B7F-8215-68903FFCD2D7}" destId="{FC9B55A0-D6BC-47A3-92D9-CF0D462CBA3E}" srcOrd="15" destOrd="0" presId="urn:microsoft.com/office/officeart/2005/8/layout/radial6"/>
    <dgm:cxn modelId="{85324FF1-B5A8-42C3-9CD8-B8F3A7B41DAF}" type="presParOf" srcId="{F4B68BA8-694B-4B7F-8215-68903FFCD2D7}" destId="{D19ADD6D-9F0A-4766-B637-BB2D5495A9BB}" srcOrd="16" destOrd="0" presId="urn:microsoft.com/office/officeart/2005/8/layout/radial6"/>
    <dgm:cxn modelId="{363F0F02-6E41-404E-B2E5-4890434DECC7}" type="presParOf" srcId="{F4B68BA8-694B-4B7F-8215-68903FFCD2D7}" destId="{CB9DB137-9ACF-4A5D-915D-C6DEF62C671A}" srcOrd="17" destOrd="0" presId="urn:microsoft.com/office/officeart/2005/8/layout/radial6"/>
    <dgm:cxn modelId="{C75A112C-7212-4B80-9DA4-CA7F2DD70EB5}" type="presParOf" srcId="{F4B68BA8-694B-4B7F-8215-68903FFCD2D7}" destId="{84EFD8D8-F116-4363-8F07-0BDD118D8287}" srcOrd="18" destOrd="0" presId="urn:microsoft.com/office/officeart/2005/8/layout/radial6"/>
    <dgm:cxn modelId="{F93707E6-5B1F-4F40-A3A3-B884267CE7F5}" type="presParOf" srcId="{F4B68BA8-694B-4B7F-8215-68903FFCD2D7}" destId="{4F05B281-B6DB-45BB-A427-1BF92AADC139}" srcOrd="19" destOrd="0" presId="urn:microsoft.com/office/officeart/2005/8/layout/radial6"/>
    <dgm:cxn modelId="{3D4ADB0D-3A32-46EB-993B-C2B89385D5E3}" type="presParOf" srcId="{F4B68BA8-694B-4B7F-8215-68903FFCD2D7}" destId="{FEDFE719-4F44-4DDA-B702-82A372856A51}" srcOrd="20" destOrd="0" presId="urn:microsoft.com/office/officeart/2005/8/layout/radial6"/>
    <dgm:cxn modelId="{EBDDFBD5-050A-401C-B541-60C312E8BADC}" type="presParOf" srcId="{F4B68BA8-694B-4B7F-8215-68903FFCD2D7}" destId="{C0575E5C-DEAA-49FF-9C6A-0DF4C03D040D}" srcOrd="21" destOrd="0" presId="urn:microsoft.com/office/officeart/2005/8/layout/radial6"/>
    <dgm:cxn modelId="{FD35A212-0E1F-4819-BF1F-B29719BECB43}" type="presParOf" srcId="{F4B68BA8-694B-4B7F-8215-68903FFCD2D7}" destId="{2D6C03BD-4023-431E-84F6-C080A9961C8A}" srcOrd="22" destOrd="0" presId="urn:microsoft.com/office/officeart/2005/8/layout/radial6"/>
    <dgm:cxn modelId="{BC555FE2-565F-4CC2-844D-BACDB94E3D46}" type="presParOf" srcId="{F4B68BA8-694B-4B7F-8215-68903FFCD2D7}" destId="{2578787D-F4B0-463A-AA6F-94706894BC8C}" srcOrd="23" destOrd="0" presId="urn:microsoft.com/office/officeart/2005/8/layout/radial6"/>
    <dgm:cxn modelId="{6F30A1FC-C56F-4DA2-B79C-F00209C57B2B}" type="presParOf" srcId="{F4B68BA8-694B-4B7F-8215-68903FFCD2D7}" destId="{7C884431-F906-455C-AAF5-4FBEC1E13C27}" srcOrd="24"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B03C56-E57D-489D-BAA9-78BCBCF466C2}">
      <dsp:nvSpPr>
        <dsp:cNvPr id="0" name=""/>
        <dsp:cNvSpPr/>
      </dsp:nvSpPr>
      <dsp:spPr>
        <a:xfrm>
          <a:off x="1269767" y="266763"/>
          <a:ext cx="3277819" cy="3277748"/>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sr-Cyrl-RS" sz="1600" kern="1200" dirty="0">
              <a:latin typeface="Times New Roman" pitchFamily="18" charset="0"/>
              <a:cs typeface="Times New Roman" pitchFamily="18" charset="0"/>
            </a:rPr>
            <a:t>Председник општине</a:t>
          </a:r>
        </a:p>
        <a:p>
          <a:pPr lvl="0" algn="ctr" defTabSz="711200">
            <a:lnSpc>
              <a:spcPct val="90000"/>
            </a:lnSpc>
            <a:spcBef>
              <a:spcPct val="0"/>
            </a:spcBef>
            <a:spcAft>
              <a:spcPct val="35000"/>
            </a:spcAft>
          </a:pPr>
          <a:r>
            <a:rPr lang="sr-Cyrl-RS" sz="1600" kern="1200" dirty="0">
              <a:latin typeface="Times New Roman" pitchFamily="18" charset="0"/>
              <a:cs typeface="Times New Roman" pitchFamily="18" charset="0"/>
            </a:rPr>
            <a:t>Општинско веће</a:t>
          </a:r>
        </a:p>
        <a:p>
          <a:pPr lvl="0" algn="ctr" defTabSz="711200">
            <a:lnSpc>
              <a:spcPct val="90000"/>
            </a:lnSpc>
            <a:spcBef>
              <a:spcPct val="0"/>
            </a:spcBef>
            <a:spcAft>
              <a:spcPct val="35000"/>
            </a:spcAft>
          </a:pPr>
          <a:r>
            <a:rPr lang="sr-Cyrl-RS" sz="1600" kern="1200" dirty="0">
              <a:latin typeface="Times New Roman" pitchFamily="18" charset="0"/>
              <a:cs typeface="Times New Roman" pitchFamily="18" charset="0"/>
            </a:rPr>
            <a:t>Скупштина општине</a:t>
          </a:r>
        </a:p>
        <a:p>
          <a:pPr lvl="0" algn="ctr" defTabSz="711200">
            <a:lnSpc>
              <a:spcPct val="90000"/>
            </a:lnSpc>
            <a:spcBef>
              <a:spcPct val="0"/>
            </a:spcBef>
            <a:spcAft>
              <a:spcPct val="35000"/>
            </a:spcAft>
          </a:pPr>
          <a:r>
            <a:rPr lang="sr-Cyrl-RS" sz="1600" kern="1200" dirty="0">
              <a:latin typeface="Times New Roman" pitchFamily="18" charset="0"/>
              <a:cs typeface="Times New Roman" pitchFamily="18" charset="0"/>
            </a:rPr>
            <a:t>Општинска </a:t>
          </a:r>
          <a:r>
            <a:rPr lang="sr-Cyrl-RS" sz="1600" kern="1200" dirty="0" smtClean="0">
              <a:latin typeface="Times New Roman" pitchFamily="18" charset="0"/>
              <a:cs typeface="Times New Roman" pitchFamily="18" charset="0"/>
            </a:rPr>
            <a:t>управа </a:t>
          </a:r>
        </a:p>
        <a:p>
          <a:pPr lvl="0" algn="ctr" defTabSz="711200">
            <a:lnSpc>
              <a:spcPct val="90000"/>
            </a:lnSpc>
            <a:spcBef>
              <a:spcPct val="0"/>
            </a:spcBef>
            <a:spcAft>
              <a:spcPct val="35000"/>
            </a:spcAft>
          </a:pPr>
          <a:r>
            <a:rPr lang="sr-Cyrl-RS" sz="1600" kern="1200" dirty="0" smtClean="0">
              <a:latin typeface="Times New Roman" pitchFamily="18" charset="0"/>
              <a:cs typeface="Times New Roman" pitchFamily="18" charset="0"/>
            </a:rPr>
            <a:t> Правобранилаштво општине</a:t>
          </a:r>
          <a:endParaRPr lang="sr-Cyrl-RS" sz="1600" kern="1200" dirty="0">
            <a:latin typeface="Times New Roman" pitchFamily="18" charset="0"/>
            <a:cs typeface="Times New Roman" pitchFamily="18" charset="0"/>
          </a:endParaRPr>
        </a:p>
      </dsp:txBody>
      <dsp:txXfrm>
        <a:off x="1269767" y="266763"/>
        <a:ext cx="3277819" cy="3277748"/>
      </dsp:txXfrm>
    </dsp:sp>
    <dsp:sp modelId="{6AE34D3E-FD5D-4402-89AF-BF559D3EC92D}">
      <dsp:nvSpPr>
        <dsp:cNvPr id="0" name=""/>
        <dsp:cNvSpPr/>
      </dsp:nvSpPr>
      <dsp:spPr>
        <a:xfrm>
          <a:off x="3140020" y="117427"/>
          <a:ext cx="364540" cy="364534"/>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A36E17-C808-4A8F-B550-8E3BDDE3A6F4}">
      <dsp:nvSpPr>
        <dsp:cNvPr id="0" name=""/>
        <dsp:cNvSpPr/>
      </dsp:nvSpPr>
      <dsp:spPr>
        <a:xfrm>
          <a:off x="2276826" y="3300978"/>
          <a:ext cx="263956" cy="264211"/>
        </a:xfrm>
        <a:prstGeom prst="ellips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4949FA-7FD1-4B77-A362-5945ADA91CA9}">
      <dsp:nvSpPr>
        <dsp:cNvPr id="0" name=""/>
        <dsp:cNvSpPr/>
      </dsp:nvSpPr>
      <dsp:spPr>
        <a:xfrm>
          <a:off x="4758508" y="1597009"/>
          <a:ext cx="263956" cy="26421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FE1052-C82D-4BB2-8303-E4D063782600}">
      <dsp:nvSpPr>
        <dsp:cNvPr id="0" name=""/>
        <dsp:cNvSpPr/>
      </dsp:nvSpPr>
      <dsp:spPr>
        <a:xfrm>
          <a:off x="3495417" y="3582038"/>
          <a:ext cx="364540" cy="364534"/>
        </a:xfrm>
        <a:prstGeom prst="ellips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5715D4-85E8-4263-BFCE-8CF5FFF5C6FE}">
      <dsp:nvSpPr>
        <dsp:cNvPr id="0" name=""/>
        <dsp:cNvSpPr/>
      </dsp:nvSpPr>
      <dsp:spPr>
        <a:xfrm>
          <a:off x="2351807" y="635510"/>
          <a:ext cx="263956" cy="264211"/>
        </a:xfrm>
        <a:prstGeom prst="ellips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84018A-26AF-4566-8127-D62355903781}">
      <dsp:nvSpPr>
        <dsp:cNvPr id="0" name=""/>
        <dsp:cNvSpPr/>
      </dsp:nvSpPr>
      <dsp:spPr>
        <a:xfrm>
          <a:off x="1519703" y="2146874"/>
          <a:ext cx="263956" cy="26421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7780BF-6503-41CB-98CA-855FDE3F921D}">
      <dsp:nvSpPr>
        <dsp:cNvPr id="0" name=""/>
        <dsp:cNvSpPr/>
      </dsp:nvSpPr>
      <dsp:spPr>
        <a:xfrm>
          <a:off x="-120061" y="656851"/>
          <a:ext cx="2063988" cy="1735191"/>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sr-Cyrl-RS" sz="1100" kern="1200" dirty="0" smtClean="0">
              <a:solidFill>
                <a:schemeClr val="accent1">
                  <a:lumMod val="75000"/>
                </a:schemeClr>
              </a:solidFill>
              <a:latin typeface="Times New Roman" pitchFamily="18" charset="0"/>
              <a:cs typeface="Times New Roman" pitchFamily="18" charset="0"/>
            </a:rPr>
            <a:t>Туристичка организација  “Тара-Дрина” </a:t>
          </a:r>
        </a:p>
        <a:p>
          <a:pPr lvl="0" algn="ctr" defTabSz="488950">
            <a:lnSpc>
              <a:spcPct val="90000"/>
            </a:lnSpc>
            <a:spcBef>
              <a:spcPct val="0"/>
            </a:spcBef>
            <a:spcAft>
              <a:spcPct val="35000"/>
            </a:spcAft>
          </a:pPr>
          <a:r>
            <a:rPr lang="sr-Cyrl-RS" sz="1100" kern="1200" dirty="0" smtClean="0">
              <a:solidFill>
                <a:schemeClr val="accent1">
                  <a:lumMod val="75000"/>
                </a:schemeClr>
              </a:solidFill>
              <a:latin typeface="Times New Roman" pitchFamily="18" charset="0"/>
              <a:cs typeface="Times New Roman" pitchFamily="18" charset="0"/>
            </a:rPr>
            <a:t>Предшколска установа “Невен”</a:t>
          </a:r>
        </a:p>
        <a:p>
          <a:pPr lvl="0" algn="ctr" defTabSz="488950">
            <a:lnSpc>
              <a:spcPct val="90000"/>
            </a:lnSpc>
            <a:spcBef>
              <a:spcPct val="0"/>
            </a:spcBef>
            <a:spcAft>
              <a:spcPct val="35000"/>
            </a:spcAft>
          </a:pPr>
          <a:r>
            <a:rPr lang="sr-Cyrl-RS" sz="1100" kern="1200" dirty="0" smtClean="0">
              <a:solidFill>
                <a:schemeClr val="accent1">
                  <a:lumMod val="75000"/>
                </a:schemeClr>
              </a:solidFill>
              <a:latin typeface="Times New Roman" pitchFamily="18" charset="0"/>
              <a:cs typeface="Times New Roman" pitchFamily="18" charset="0"/>
            </a:rPr>
            <a:t>Месне заједнице </a:t>
          </a:r>
        </a:p>
        <a:p>
          <a:pPr lvl="0" algn="ctr" defTabSz="488950">
            <a:lnSpc>
              <a:spcPct val="90000"/>
            </a:lnSpc>
            <a:spcBef>
              <a:spcPct val="0"/>
            </a:spcBef>
            <a:spcAft>
              <a:spcPct val="35000"/>
            </a:spcAft>
          </a:pPr>
          <a:r>
            <a:rPr lang="sr-Cyrl-RS" sz="1100" kern="1200" dirty="0" smtClean="0">
              <a:solidFill>
                <a:schemeClr val="accent1">
                  <a:lumMod val="75000"/>
                </a:schemeClr>
              </a:solidFill>
              <a:latin typeface="Times New Roman" pitchFamily="18" charset="0"/>
              <a:cs typeface="Times New Roman" pitchFamily="18" charset="0"/>
            </a:rPr>
            <a:t>Установе културе</a:t>
          </a:r>
          <a:endParaRPr lang="sr-Cyrl-RS" sz="1100" kern="1200" dirty="0">
            <a:solidFill>
              <a:schemeClr val="accent1">
                <a:lumMod val="75000"/>
              </a:schemeClr>
            </a:solidFill>
            <a:latin typeface="Times New Roman" pitchFamily="18" charset="0"/>
            <a:cs typeface="Times New Roman" pitchFamily="18" charset="0"/>
          </a:endParaRPr>
        </a:p>
      </dsp:txBody>
      <dsp:txXfrm>
        <a:off x="-120061" y="656851"/>
        <a:ext cx="2063988" cy="1735191"/>
      </dsp:txXfrm>
    </dsp:sp>
    <dsp:sp modelId="{D4397D2C-6DDE-4A42-9855-5F94ADD7F1F8}">
      <dsp:nvSpPr>
        <dsp:cNvPr id="0" name=""/>
        <dsp:cNvSpPr/>
      </dsp:nvSpPr>
      <dsp:spPr>
        <a:xfrm>
          <a:off x="2771212" y="646997"/>
          <a:ext cx="364540" cy="36453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F66E64-01B7-46B5-8689-BB97E0438E53}">
      <dsp:nvSpPr>
        <dsp:cNvPr id="0" name=""/>
        <dsp:cNvSpPr/>
      </dsp:nvSpPr>
      <dsp:spPr>
        <a:xfrm>
          <a:off x="370607" y="2581099"/>
          <a:ext cx="658977" cy="658995"/>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054ECB-2B3F-4C89-9A19-2C63D69076BA}">
      <dsp:nvSpPr>
        <dsp:cNvPr id="0" name=""/>
        <dsp:cNvSpPr/>
      </dsp:nvSpPr>
      <dsp:spPr>
        <a:xfrm>
          <a:off x="4883476" y="231535"/>
          <a:ext cx="1332585" cy="1332159"/>
        </a:xfrm>
        <a:prstGeom prst="ellipse">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sr-Cyrl-RS" sz="1200" kern="1200" dirty="0">
              <a:latin typeface="Times New Roman" pitchFamily="18" charset="0"/>
              <a:cs typeface="Times New Roman" pitchFamily="18" charset="0"/>
            </a:rPr>
            <a:t>Основне школе </a:t>
          </a:r>
        </a:p>
        <a:p>
          <a:pPr lvl="0" algn="ctr" defTabSz="533400">
            <a:lnSpc>
              <a:spcPct val="90000"/>
            </a:lnSpc>
            <a:spcBef>
              <a:spcPct val="0"/>
            </a:spcBef>
            <a:spcAft>
              <a:spcPct val="35000"/>
            </a:spcAft>
          </a:pPr>
          <a:r>
            <a:rPr lang="sr-Cyrl-RS" sz="1200" kern="1200" dirty="0">
              <a:latin typeface="Times New Roman" pitchFamily="18" charset="0"/>
              <a:cs typeface="Times New Roman" pitchFamily="18" charset="0"/>
            </a:rPr>
            <a:t>Средње школе</a:t>
          </a:r>
        </a:p>
      </dsp:txBody>
      <dsp:txXfrm>
        <a:off x="4883476" y="231535"/>
        <a:ext cx="1332585" cy="1332159"/>
      </dsp:txXfrm>
    </dsp:sp>
    <dsp:sp modelId="{4ABBCF6F-E7DA-4CE7-A2F5-6DD06BFAA1FA}">
      <dsp:nvSpPr>
        <dsp:cNvPr id="0" name=""/>
        <dsp:cNvSpPr/>
      </dsp:nvSpPr>
      <dsp:spPr>
        <a:xfrm>
          <a:off x="4289116" y="1151296"/>
          <a:ext cx="364540" cy="364534"/>
        </a:xfrm>
        <a:prstGeom prst="ellipse">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780608-C72B-40F2-A560-A83F55BD6ABF}">
      <dsp:nvSpPr>
        <dsp:cNvPr id="0" name=""/>
        <dsp:cNvSpPr/>
      </dsp:nvSpPr>
      <dsp:spPr>
        <a:xfrm>
          <a:off x="120061" y="3365308"/>
          <a:ext cx="263956" cy="26421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C35534-E508-479C-BE42-766976EE223C}">
      <dsp:nvSpPr>
        <dsp:cNvPr id="0" name=""/>
        <dsp:cNvSpPr/>
      </dsp:nvSpPr>
      <dsp:spPr>
        <a:xfrm>
          <a:off x="2752314" y="2989286"/>
          <a:ext cx="263956" cy="264211"/>
        </a:xfrm>
        <a:prstGeom prst="ellips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9201674-1235-4FA7-9CBC-B675F6713E38}">
      <dsp:nvSpPr>
        <dsp:cNvPr id="0" name=""/>
        <dsp:cNvSpPr/>
      </dsp:nvSpPr>
      <dsp:spPr>
        <a:xfrm>
          <a:off x="1879998" y="2263315"/>
          <a:ext cx="552257" cy="2023949"/>
        </a:xfrm>
        <a:custGeom>
          <a:avLst/>
          <a:gdLst/>
          <a:ahLst/>
          <a:cxnLst/>
          <a:rect l="0" t="0" r="0" b="0"/>
          <a:pathLst>
            <a:path>
              <a:moveTo>
                <a:pt x="0" y="0"/>
              </a:moveTo>
              <a:lnTo>
                <a:pt x="276128" y="0"/>
              </a:lnTo>
              <a:lnTo>
                <a:pt x="276128" y="2023949"/>
              </a:lnTo>
              <a:lnTo>
                <a:pt x="552257" y="202394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2103678" y="3222842"/>
        <a:ext cx="104897" cy="104897"/>
      </dsp:txXfrm>
    </dsp:sp>
    <dsp:sp modelId="{EE8B77DA-77C5-46AD-80A2-BD307CFE9F0A}">
      <dsp:nvSpPr>
        <dsp:cNvPr id="0" name=""/>
        <dsp:cNvSpPr/>
      </dsp:nvSpPr>
      <dsp:spPr>
        <a:xfrm>
          <a:off x="1879998" y="2263315"/>
          <a:ext cx="519062" cy="1479230"/>
        </a:xfrm>
        <a:custGeom>
          <a:avLst/>
          <a:gdLst/>
          <a:ahLst/>
          <a:cxnLst/>
          <a:rect l="0" t="0" r="0" b="0"/>
          <a:pathLst>
            <a:path>
              <a:moveTo>
                <a:pt x="0" y="0"/>
              </a:moveTo>
              <a:lnTo>
                <a:pt x="259531" y="0"/>
              </a:lnTo>
              <a:lnTo>
                <a:pt x="259531" y="1479230"/>
              </a:lnTo>
              <a:lnTo>
                <a:pt x="519062" y="147923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100338" y="2963739"/>
        <a:ext cx="78382" cy="78382"/>
      </dsp:txXfrm>
    </dsp:sp>
    <dsp:sp modelId="{531482B3-13DA-4E77-8EF9-7A508768A321}">
      <dsp:nvSpPr>
        <dsp:cNvPr id="0" name=""/>
        <dsp:cNvSpPr/>
      </dsp:nvSpPr>
      <dsp:spPr>
        <a:xfrm>
          <a:off x="1879998" y="2263315"/>
          <a:ext cx="552257" cy="950775"/>
        </a:xfrm>
        <a:custGeom>
          <a:avLst/>
          <a:gdLst/>
          <a:ahLst/>
          <a:cxnLst/>
          <a:rect l="0" t="0" r="0" b="0"/>
          <a:pathLst>
            <a:path>
              <a:moveTo>
                <a:pt x="0" y="0"/>
              </a:moveTo>
              <a:lnTo>
                <a:pt x="276128" y="0"/>
              </a:lnTo>
              <a:lnTo>
                <a:pt x="276128" y="950775"/>
              </a:lnTo>
              <a:lnTo>
                <a:pt x="552257" y="95077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128638" y="2711215"/>
        <a:ext cx="54976" cy="54976"/>
      </dsp:txXfrm>
    </dsp:sp>
    <dsp:sp modelId="{F1903401-CDA9-4777-A04C-F19A89F110A0}">
      <dsp:nvSpPr>
        <dsp:cNvPr id="0" name=""/>
        <dsp:cNvSpPr/>
      </dsp:nvSpPr>
      <dsp:spPr>
        <a:xfrm>
          <a:off x="1879998" y="2263315"/>
          <a:ext cx="519062" cy="135114"/>
        </a:xfrm>
        <a:custGeom>
          <a:avLst/>
          <a:gdLst/>
          <a:ahLst/>
          <a:cxnLst/>
          <a:rect l="0" t="0" r="0" b="0"/>
          <a:pathLst>
            <a:path>
              <a:moveTo>
                <a:pt x="0" y="0"/>
              </a:moveTo>
              <a:lnTo>
                <a:pt x="259531" y="0"/>
              </a:lnTo>
              <a:lnTo>
                <a:pt x="259531" y="135114"/>
              </a:lnTo>
              <a:lnTo>
                <a:pt x="519062" y="1351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126120" y="2317464"/>
        <a:ext cx="26818" cy="26818"/>
      </dsp:txXfrm>
    </dsp:sp>
    <dsp:sp modelId="{25CF5DCC-0AE9-4D09-ABC1-8BE4D97FDFCB}">
      <dsp:nvSpPr>
        <dsp:cNvPr id="0" name=""/>
        <dsp:cNvSpPr/>
      </dsp:nvSpPr>
      <dsp:spPr>
        <a:xfrm>
          <a:off x="1879998" y="960341"/>
          <a:ext cx="543043" cy="1302974"/>
        </a:xfrm>
        <a:custGeom>
          <a:avLst/>
          <a:gdLst/>
          <a:ahLst/>
          <a:cxnLst/>
          <a:rect l="0" t="0" r="0" b="0"/>
          <a:pathLst>
            <a:path>
              <a:moveTo>
                <a:pt x="0" y="1302974"/>
              </a:moveTo>
              <a:lnTo>
                <a:pt x="271521" y="1302974"/>
              </a:lnTo>
              <a:lnTo>
                <a:pt x="271521" y="0"/>
              </a:lnTo>
              <a:lnTo>
                <a:pt x="543043"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116230" y="1576538"/>
        <a:ext cx="70580" cy="70580"/>
      </dsp:txXfrm>
    </dsp:sp>
    <dsp:sp modelId="{D1C52863-34A6-4E04-9740-6E0567681A8F}">
      <dsp:nvSpPr>
        <dsp:cNvPr id="0" name=""/>
        <dsp:cNvSpPr/>
      </dsp:nvSpPr>
      <dsp:spPr>
        <a:xfrm rot="16200000">
          <a:off x="-725304" y="1535702"/>
          <a:ext cx="3755377" cy="145522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vert" wrap="square" lIns="19050" tIns="19050" rIns="19050" bIns="19050" numCol="1" spcCol="1270" anchor="ctr" anchorCtr="0">
          <a:noAutofit/>
        </a:bodyPr>
        <a:lstStyle/>
        <a:p>
          <a:pPr lvl="0" algn="ctr" defTabSz="1333500">
            <a:lnSpc>
              <a:spcPct val="90000"/>
            </a:lnSpc>
            <a:spcBef>
              <a:spcPct val="0"/>
            </a:spcBef>
            <a:spcAft>
              <a:spcPct val="35000"/>
            </a:spcAft>
          </a:pPr>
          <a:r>
            <a:rPr lang="sr-Cyrl-RS" sz="3000" kern="1200" dirty="0">
              <a:latin typeface="Times New Roman" pitchFamily="18" charset="0"/>
              <a:cs typeface="Times New Roman" pitchFamily="18" charset="0"/>
            </a:rPr>
            <a:t>На основу чега се доноси буџет</a:t>
          </a:r>
          <a:r>
            <a:rPr lang="en-US" sz="3000" kern="1200" dirty="0">
              <a:latin typeface="Times New Roman" pitchFamily="18" charset="0"/>
              <a:cs typeface="Times New Roman" pitchFamily="18" charset="0"/>
            </a:rPr>
            <a:t>? </a:t>
          </a:r>
        </a:p>
      </dsp:txBody>
      <dsp:txXfrm rot="16200000">
        <a:off x="-725304" y="1535702"/>
        <a:ext cx="3755377" cy="1455227"/>
      </dsp:txXfrm>
    </dsp:sp>
    <dsp:sp modelId="{AD67EDBF-32B4-495C-A262-4812FBE80932}">
      <dsp:nvSpPr>
        <dsp:cNvPr id="0" name=""/>
        <dsp:cNvSpPr/>
      </dsp:nvSpPr>
      <dsp:spPr>
        <a:xfrm>
          <a:off x="2423042" y="49912"/>
          <a:ext cx="4925648" cy="182085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t" anchorCtr="0">
          <a:noAutofit/>
        </a:bodyPr>
        <a:lstStyle/>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Закони и прописи:</a:t>
          </a:r>
        </a:p>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Закон о финансирању локалне </a:t>
          </a:r>
          <a:r>
            <a:rPr lang="sr-Cyrl-RS" sz="1400" kern="1200" dirty="0" smtClean="0">
              <a:latin typeface="Times New Roman" pitchFamily="18" charset="0"/>
              <a:cs typeface="Times New Roman" pitchFamily="18" charset="0"/>
            </a:rPr>
            <a:t>самоуправе;</a:t>
          </a:r>
          <a:endParaRPr lang="sr-Latn-RS" sz="1400" kern="1200" dirty="0">
            <a:latin typeface="Times New Roman" pitchFamily="18" charset="0"/>
            <a:cs typeface="Times New Roman" pitchFamily="18" charset="0"/>
          </a:endParaRPr>
        </a:p>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Закон о буџетском </a:t>
          </a:r>
          <a:r>
            <a:rPr lang="sr-Cyrl-RS" sz="1400" kern="1200" dirty="0" smtClean="0">
              <a:latin typeface="Times New Roman" pitchFamily="18" charset="0"/>
              <a:cs typeface="Times New Roman" pitchFamily="18" charset="0"/>
            </a:rPr>
            <a:t>систему;</a:t>
          </a:r>
          <a:endParaRPr lang="sr-Latn-RS" sz="1400" kern="1200" dirty="0">
            <a:latin typeface="Times New Roman" pitchFamily="18" charset="0"/>
            <a:cs typeface="Times New Roman" pitchFamily="18" charset="0"/>
          </a:endParaRPr>
        </a:p>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Закон о локалној </a:t>
          </a:r>
          <a:r>
            <a:rPr lang="sr-Cyrl-RS" sz="1400" kern="1200" dirty="0" smtClean="0">
              <a:latin typeface="Times New Roman" pitchFamily="18" charset="0"/>
              <a:cs typeface="Times New Roman" pitchFamily="18" charset="0"/>
            </a:rPr>
            <a:t>самоуправи; </a:t>
          </a:r>
          <a:endParaRPr lang="sr-Latn-RS" sz="1400" kern="1200" dirty="0">
            <a:latin typeface="Times New Roman" pitchFamily="18" charset="0"/>
            <a:cs typeface="Times New Roman" pitchFamily="18" charset="0"/>
          </a:endParaRPr>
        </a:p>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Упутство Министарства финансија за припрему одлуке о буџету за </a:t>
          </a:r>
          <a:r>
            <a:rPr lang="sr-Cyrl-RS" sz="1400" kern="1200" dirty="0" smtClean="0">
              <a:latin typeface="Times New Roman" pitchFamily="18" charset="0"/>
              <a:cs typeface="Times New Roman" pitchFamily="18" charset="0"/>
            </a:rPr>
            <a:t>2023. годину;</a:t>
          </a:r>
          <a:endParaRPr lang="sr-Cyrl-RS" sz="1400" kern="1200" dirty="0">
            <a:latin typeface="Times New Roman" pitchFamily="18" charset="0"/>
            <a:cs typeface="Times New Roman" pitchFamily="18" charset="0"/>
          </a:endParaRPr>
        </a:p>
        <a:p>
          <a:pPr lvl="0" algn="l" defTabSz="622300">
            <a:lnSpc>
              <a:spcPct val="90000"/>
            </a:lnSpc>
            <a:spcBef>
              <a:spcPct val="0"/>
            </a:spcBef>
            <a:spcAft>
              <a:spcPct val="35000"/>
            </a:spcAft>
          </a:pPr>
          <a:r>
            <a:rPr lang="sr-Cyrl-RS" sz="1400" kern="1200" dirty="0">
              <a:solidFill>
                <a:schemeClr val="tx1"/>
              </a:solidFill>
              <a:latin typeface="Times New Roman" pitchFamily="18" charset="0"/>
              <a:cs typeface="Times New Roman" pitchFamily="18" charset="0"/>
            </a:rPr>
            <a:t>Сви </a:t>
          </a:r>
          <a:r>
            <a:rPr lang="sr-Cyrl-RS" sz="1400" kern="1200" dirty="0" smtClean="0">
              <a:solidFill>
                <a:schemeClr val="tx1"/>
              </a:solidFill>
              <a:latin typeface="Times New Roman" pitchFamily="18" charset="0"/>
              <a:cs typeface="Times New Roman" pitchFamily="18" charset="0"/>
            </a:rPr>
            <a:t>посебни </a:t>
          </a:r>
          <a:r>
            <a:rPr lang="sr-Cyrl-RS" sz="1400" kern="1200" dirty="0">
              <a:solidFill>
                <a:schemeClr val="tx1"/>
              </a:solidFill>
              <a:latin typeface="Times New Roman" pitchFamily="18" charset="0"/>
              <a:cs typeface="Times New Roman" pitchFamily="18" charset="0"/>
            </a:rPr>
            <a:t>прописи којима су утврђене надлежности ЈЛС</a:t>
          </a:r>
        </a:p>
      </dsp:txBody>
      <dsp:txXfrm>
        <a:off x="2423042" y="49912"/>
        <a:ext cx="4925648" cy="1820858"/>
      </dsp:txXfrm>
    </dsp:sp>
    <dsp:sp modelId="{A288E7CD-845A-4B30-8D9E-0FCFF4059FF8}">
      <dsp:nvSpPr>
        <dsp:cNvPr id="0" name=""/>
        <dsp:cNvSpPr/>
      </dsp:nvSpPr>
      <dsp:spPr>
        <a:xfrm>
          <a:off x="2399061" y="2021069"/>
          <a:ext cx="4887730" cy="75472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Стратешки документи:</a:t>
          </a:r>
        </a:p>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Стратегија развоја</a:t>
          </a:r>
          <a:endParaRPr lang="sr-Latn-RS" sz="1400" kern="1200" dirty="0">
            <a:solidFill>
              <a:srgbClr val="FF0000"/>
            </a:solidFill>
            <a:latin typeface="Times New Roman" pitchFamily="18" charset="0"/>
            <a:cs typeface="Times New Roman" pitchFamily="18" charset="0"/>
          </a:endParaRPr>
        </a:p>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Акциони планови за поједине области</a:t>
          </a:r>
          <a:endParaRPr lang="en-US" sz="1400" kern="1200" dirty="0">
            <a:latin typeface="Times New Roman" pitchFamily="18" charset="0"/>
            <a:cs typeface="Times New Roman" pitchFamily="18" charset="0"/>
          </a:endParaRPr>
        </a:p>
      </dsp:txBody>
      <dsp:txXfrm>
        <a:off x="2399061" y="2021069"/>
        <a:ext cx="4887730" cy="754722"/>
      </dsp:txXfrm>
    </dsp:sp>
    <dsp:sp modelId="{573F9BF2-AC82-43FC-A361-118085DB3D65}">
      <dsp:nvSpPr>
        <dsp:cNvPr id="0" name=""/>
        <dsp:cNvSpPr/>
      </dsp:nvSpPr>
      <dsp:spPr>
        <a:xfrm>
          <a:off x="2432255" y="3023588"/>
          <a:ext cx="4895853" cy="38100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Потребе буџетских корисника</a:t>
          </a:r>
          <a:endParaRPr lang="en-US" sz="1400" kern="1200" dirty="0">
            <a:latin typeface="Times New Roman" pitchFamily="18" charset="0"/>
            <a:cs typeface="Times New Roman" pitchFamily="18" charset="0"/>
          </a:endParaRPr>
        </a:p>
      </dsp:txBody>
      <dsp:txXfrm>
        <a:off x="2432255" y="3023588"/>
        <a:ext cx="4895853" cy="381004"/>
      </dsp:txXfrm>
    </dsp:sp>
    <dsp:sp modelId="{B2DE3A8A-BA09-499F-9C72-0630724E4538}">
      <dsp:nvSpPr>
        <dsp:cNvPr id="0" name=""/>
        <dsp:cNvSpPr/>
      </dsp:nvSpPr>
      <dsp:spPr>
        <a:xfrm>
          <a:off x="2399061" y="3552423"/>
          <a:ext cx="4896736" cy="38024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Започети пројекти из ранијих година</a:t>
          </a:r>
          <a:endParaRPr lang="en-US" sz="1400" kern="1200" dirty="0">
            <a:latin typeface="Times New Roman" pitchFamily="18" charset="0"/>
            <a:cs typeface="Times New Roman" pitchFamily="18" charset="0"/>
          </a:endParaRPr>
        </a:p>
      </dsp:txBody>
      <dsp:txXfrm>
        <a:off x="2399061" y="3552423"/>
        <a:ext cx="4896736" cy="380245"/>
      </dsp:txXfrm>
    </dsp:sp>
    <dsp:sp modelId="{94F14A6F-3CD0-4A17-88D3-6F4D0EB2D4E6}">
      <dsp:nvSpPr>
        <dsp:cNvPr id="0" name=""/>
        <dsp:cNvSpPr/>
      </dsp:nvSpPr>
      <dsp:spPr>
        <a:xfrm>
          <a:off x="2432255" y="4090389"/>
          <a:ext cx="4921313" cy="393751"/>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l" defTabSz="622300">
            <a:lnSpc>
              <a:spcPct val="90000"/>
            </a:lnSpc>
            <a:spcBef>
              <a:spcPct val="0"/>
            </a:spcBef>
            <a:spcAft>
              <a:spcPct val="35000"/>
            </a:spcAft>
          </a:pPr>
          <a:r>
            <a:rPr lang="sr-Cyrl-RS" sz="1400" kern="1200" dirty="0">
              <a:latin typeface="Times New Roman" pitchFamily="18" charset="0"/>
              <a:cs typeface="Times New Roman" pitchFamily="18" charset="0"/>
            </a:rPr>
            <a:t>Остварење прошлогодишњег буџета</a:t>
          </a:r>
          <a:endParaRPr lang="en-US" sz="1400" kern="1200" dirty="0">
            <a:latin typeface="Times New Roman" pitchFamily="18" charset="0"/>
            <a:cs typeface="Times New Roman" pitchFamily="18" charset="0"/>
          </a:endParaRPr>
        </a:p>
      </dsp:txBody>
      <dsp:txXfrm>
        <a:off x="2432255" y="4090389"/>
        <a:ext cx="4921313" cy="39375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96E659A-663E-485D-BF89-FD74BE74A5C4}">
      <dsp:nvSpPr>
        <dsp:cNvPr id="0" name=""/>
        <dsp:cNvSpPr/>
      </dsp:nvSpPr>
      <dsp:spPr>
        <a:xfrm>
          <a:off x="22" y="291398"/>
          <a:ext cx="1257113" cy="1257113"/>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r-Cyrl-RS" sz="900" b="0" kern="1200" dirty="0">
              <a:solidFill>
                <a:schemeClr val="tx1"/>
              </a:solidFill>
              <a:latin typeface="Times New Roman" pitchFamily="18" charset="0"/>
              <a:cs typeface="Times New Roman" pitchFamily="18" charset="0"/>
            </a:rPr>
            <a:t>Средства из буџета </a:t>
          </a:r>
          <a:r>
            <a:rPr lang="en-US" sz="900" b="0" kern="1200" dirty="0" smtClean="0">
              <a:solidFill>
                <a:schemeClr val="tx1"/>
              </a:solidFill>
              <a:latin typeface="Times New Roman" pitchFamily="18" charset="0"/>
              <a:cs typeface="Times New Roman" pitchFamily="18" charset="0"/>
            </a:rPr>
            <a:t>o</a:t>
          </a:r>
          <a:r>
            <a:rPr lang="sr-Cyrl-RS" sz="900" b="0" kern="1200" dirty="0" smtClean="0">
              <a:solidFill>
                <a:schemeClr val="tx1"/>
              </a:solidFill>
              <a:latin typeface="Times New Roman" pitchFamily="18" charset="0"/>
              <a:cs typeface="Times New Roman" pitchFamily="18" charset="0"/>
            </a:rPr>
            <a:t>пштине</a:t>
          </a:r>
        </a:p>
        <a:p>
          <a:pPr lvl="0" algn="ctr" defTabSz="400050">
            <a:lnSpc>
              <a:spcPct val="90000"/>
            </a:lnSpc>
            <a:spcBef>
              <a:spcPct val="0"/>
            </a:spcBef>
            <a:spcAft>
              <a:spcPct val="35000"/>
            </a:spcAft>
          </a:pPr>
          <a:r>
            <a:rPr lang="sr-Cyrl-RS" sz="900" kern="1200" dirty="0" smtClean="0">
              <a:solidFill>
                <a:schemeClr val="tx1"/>
              </a:solidFill>
              <a:latin typeface="Times New Roman" pitchFamily="18" charset="0"/>
              <a:cs typeface="Times New Roman" pitchFamily="18" charset="0"/>
            </a:rPr>
            <a:t>1.160.000.000,00</a:t>
          </a:r>
          <a:endParaRPr lang="en-US" sz="900" kern="1200" dirty="0">
            <a:solidFill>
              <a:schemeClr val="tx1"/>
            </a:solidFill>
            <a:latin typeface="Times New Roman" pitchFamily="18" charset="0"/>
            <a:cs typeface="Times New Roman" pitchFamily="18" charset="0"/>
          </a:endParaRPr>
        </a:p>
      </dsp:txBody>
      <dsp:txXfrm>
        <a:off x="22" y="291398"/>
        <a:ext cx="1257113" cy="1257113"/>
      </dsp:txXfrm>
    </dsp:sp>
    <dsp:sp modelId="{98F3E7AB-6934-48FA-B82F-FBEAF1B2375D}">
      <dsp:nvSpPr>
        <dsp:cNvPr id="0" name=""/>
        <dsp:cNvSpPr/>
      </dsp:nvSpPr>
      <dsp:spPr>
        <a:xfrm>
          <a:off x="1359213" y="555392"/>
          <a:ext cx="729125" cy="729125"/>
        </a:xfrm>
        <a:prstGeom prst="mathPlus">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solidFill>
              <a:srgbClr val="FF0000"/>
            </a:solidFill>
          </a:endParaRPr>
        </a:p>
      </dsp:txBody>
      <dsp:txXfrm>
        <a:off x="1359213" y="555392"/>
        <a:ext cx="729125" cy="729125"/>
      </dsp:txXfrm>
    </dsp:sp>
    <dsp:sp modelId="{2F60A798-586E-4E47-B649-25F047F36835}">
      <dsp:nvSpPr>
        <dsp:cNvPr id="0" name=""/>
        <dsp:cNvSpPr/>
      </dsp:nvSpPr>
      <dsp:spPr>
        <a:xfrm>
          <a:off x="2190417" y="291398"/>
          <a:ext cx="1257113" cy="1257113"/>
        </a:xfrm>
        <a:prstGeom prst="ellipse">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r-Cyrl-RS" sz="900" kern="1200" dirty="0">
              <a:solidFill>
                <a:schemeClr val="tx1"/>
              </a:solidFill>
              <a:latin typeface="Times New Roman" pitchFamily="18" charset="0"/>
              <a:cs typeface="Times New Roman" pitchFamily="18" charset="0"/>
            </a:rPr>
            <a:t>Пренета средства из ранијих година </a:t>
          </a:r>
          <a:r>
            <a:rPr lang="sr-Cyrl-RS" sz="900" kern="1200" dirty="0" smtClean="0">
              <a:solidFill>
                <a:schemeClr val="tx1"/>
              </a:solidFill>
              <a:latin typeface="Times New Roman" pitchFamily="18" charset="0"/>
              <a:cs typeface="Times New Roman" pitchFamily="18" charset="0"/>
            </a:rPr>
            <a:t>363.424.878,00</a:t>
          </a:r>
          <a:endParaRPr lang="en-US" sz="900" kern="1200" dirty="0">
            <a:solidFill>
              <a:schemeClr val="tx1"/>
            </a:solidFill>
            <a:latin typeface="Times New Roman" pitchFamily="18" charset="0"/>
            <a:cs typeface="Times New Roman" pitchFamily="18" charset="0"/>
          </a:endParaRPr>
        </a:p>
      </dsp:txBody>
      <dsp:txXfrm>
        <a:off x="2190417" y="291398"/>
        <a:ext cx="1257113" cy="1257113"/>
      </dsp:txXfrm>
    </dsp:sp>
    <dsp:sp modelId="{41F09F99-3DCC-47E4-9188-F7D103A1F6E3}">
      <dsp:nvSpPr>
        <dsp:cNvPr id="0" name=""/>
        <dsp:cNvSpPr/>
      </dsp:nvSpPr>
      <dsp:spPr>
        <a:xfrm>
          <a:off x="3549608" y="555392"/>
          <a:ext cx="729125" cy="729125"/>
        </a:xfrm>
        <a:prstGeom prst="mathPlus">
          <a:avLst/>
        </a:prstGeom>
        <a:solidFill>
          <a:schemeClr val="accent4">
            <a:hueOff val="-2232385"/>
            <a:satOff val="13449"/>
            <a:lumOff val="107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solidFill>
              <a:srgbClr val="FF0000"/>
            </a:solidFill>
          </a:endParaRPr>
        </a:p>
      </dsp:txBody>
      <dsp:txXfrm>
        <a:off x="3549608" y="555392"/>
        <a:ext cx="729125" cy="729125"/>
      </dsp:txXfrm>
    </dsp:sp>
    <dsp:sp modelId="{6C1FFF0F-B1A4-4C41-B9D3-30452A0DFA4B}">
      <dsp:nvSpPr>
        <dsp:cNvPr id="0" name=""/>
        <dsp:cNvSpPr/>
      </dsp:nvSpPr>
      <dsp:spPr>
        <a:xfrm>
          <a:off x="4360568" y="288029"/>
          <a:ext cx="1208274" cy="1212812"/>
        </a:xfrm>
        <a:prstGeom prst="ellipse">
          <a:avLst/>
        </a:prstGeom>
        <a:solidFill>
          <a:schemeClr val="bg1">
            <a:lumMod val="6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sr-Cyrl-RS" sz="1000" kern="1200" dirty="0">
              <a:solidFill>
                <a:schemeClr val="tx1"/>
              </a:solidFill>
              <a:latin typeface="Times New Roman" pitchFamily="18" charset="0"/>
              <a:cs typeface="Times New Roman" pitchFamily="18" charset="0"/>
            </a:rPr>
            <a:t>Средства из осталих извора </a:t>
          </a:r>
          <a:r>
            <a:rPr lang="sr-Cyrl-RS" sz="1000" kern="1200" dirty="0" smtClean="0">
              <a:solidFill>
                <a:schemeClr val="tx1"/>
              </a:solidFill>
              <a:latin typeface="Times New Roman" pitchFamily="18" charset="0"/>
              <a:cs typeface="Times New Roman" pitchFamily="18" charset="0"/>
            </a:rPr>
            <a:t>19.590.000,00</a:t>
          </a:r>
          <a:endParaRPr lang="en-US" sz="1000" kern="1200" dirty="0">
            <a:solidFill>
              <a:schemeClr val="tx1"/>
            </a:solidFill>
            <a:latin typeface="Times New Roman" pitchFamily="18" charset="0"/>
            <a:cs typeface="Times New Roman" pitchFamily="18" charset="0"/>
          </a:endParaRPr>
        </a:p>
      </dsp:txBody>
      <dsp:txXfrm>
        <a:off x="4360568" y="288029"/>
        <a:ext cx="1208274" cy="1212812"/>
      </dsp:txXfrm>
    </dsp:sp>
    <dsp:sp modelId="{87C2FC52-975B-4E62-B5E0-1AB7C844E900}">
      <dsp:nvSpPr>
        <dsp:cNvPr id="0" name=""/>
        <dsp:cNvSpPr/>
      </dsp:nvSpPr>
      <dsp:spPr>
        <a:xfrm>
          <a:off x="5691164" y="555392"/>
          <a:ext cx="729125" cy="729125"/>
        </a:xfrm>
        <a:prstGeom prst="mathEqual">
          <a:avLst/>
        </a:prstGeom>
        <a:solidFill>
          <a:schemeClr val="accent4">
            <a:hueOff val="-4464770"/>
            <a:satOff val="26899"/>
            <a:lumOff val="215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solidFill>
              <a:srgbClr val="FF0000"/>
            </a:solidFill>
          </a:endParaRPr>
        </a:p>
      </dsp:txBody>
      <dsp:txXfrm>
        <a:off x="5691164" y="555392"/>
        <a:ext cx="729125" cy="729125"/>
      </dsp:txXfrm>
    </dsp:sp>
    <dsp:sp modelId="{2DB98FF9-EDB5-4EEE-AFA3-A57C7337F497}">
      <dsp:nvSpPr>
        <dsp:cNvPr id="0" name=""/>
        <dsp:cNvSpPr/>
      </dsp:nvSpPr>
      <dsp:spPr>
        <a:xfrm>
          <a:off x="6522368" y="307263"/>
          <a:ext cx="1510585" cy="1225384"/>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sr-Cyrl-RS" sz="1000" kern="1200" dirty="0">
              <a:solidFill>
                <a:schemeClr val="tx1"/>
              </a:solidFill>
              <a:latin typeface="Times New Roman" pitchFamily="18" charset="0"/>
              <a:cs typeface="Times New Roman" pitchFamily="18" charset="0"/>
            </a:rPr>
            <a:t>Укупан буџет </a:t>
          </a:r>
          <a:r>
            <a:rPr lang="sr-Cyrl-RS" sz="1000" kern="1200" dirty="0" smtClean="0">
              <a:solidFill>
                <a:schemeClr val="tx1"/>
              </a:solidFill>
              <a:latin typeface="Times New Roman" pitchFamily="18" charset="0"/>
              <a:cs typeface="Times New Roman" pitchFamily="18" charset="0"/>
            </a:rPr>
            <a:t>општине</a:t>
          </a:r>
        </a:p>
        <a:p>
          <a:pPr lvl="0" algn="ctr" defTabSz="444500">
            <a:lnSpc>
              <a:spcPct val="90000"/>
            </a:lnSpc>
            <a:spcBef>
              <a:spcPct val="0"/>
            </a:spcBef>
            <a:spcAft>
              <a:spcPct val="35000"/>
            </a:spcAft>
          </a:pPr>
          <a:r>
            <a:rPr lang="sr-Cyrl-RS" sz="1000" kern="1200" dirty="0" smtClean="0">
              <a:solidFill>
                <a:schemeClr val="tx1"/>
              </a:solidFill>
              <a:latin typeface="Times New Roman" pitchFamily="18" charset="0"/>
              <a:cs typeface="Times New Roman" pitchFamily="18" charset="0"/>
            </a:rPr>
            <a:t>1.543.014.878,00</a:t>
          </a:r>
          <a:endParaRPr lang="en-US" sz="1100" kern="1200" dirty="0">
            <a:solidFill>
              <a:schemeClr val="tx1"/>
            </a:solidFill>
            <a:latin typeface="Times New Roman" pitchFamily="18" charset="0"/>
            <a:cs typeface="Times New Roman" pitchFamily="18" charset="0"/>
          </a:endParaRPr>
        </a:p>
      </dsp:txBody>
      <dsp:txXfrm>
        <a:off x="6522368" y="307263"/>
        <a:ext cx="1510585" cy="122538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6144CDB-22C1-4337-9F95-C3A522A707D1}">
      <dsp:nvSpPr>
        <dsp:cNvPr id="0" name=""/>
        <dsp:cNvSpPr/>
      </dsp:nvSpPr>
      <dsp:spPr>
        <a:xfrm>
          <a:off x="4153" y="148805"/>
          <a:ext cx="2124745" cy="336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43180" rIns="120904" bIns="43180" numCol="1" spcCol="1270" anchor="ctr" anchorCtr="0">
          <a:noAutofit/>
        </a:bodyPr>
        <a:lstStyle/>
        <a:p>
          <a:pPr lvl="0" algn="r" defTabSz="755650">
            <a:lnSpc>
              <a:spcPct val="90000"/>
            </a:lnSpc>
            <a:spcBef>
              <a:spcPct val="0"/>
            </a:spcBef>
            <a:spcAft>
              <a:spcPct val="35000"/>
            </a:spcAft>
          </a:pPr>
          <a:r>
            <a:rPr lang="sr-Cyrl-RS" sz="1700" b="1" kern="1200" dirty="0">
              <a:latin typeface="Times New Roman" pitchFamily="18" charset="0"/>
              <a:cs typeface="Times New Roman" pitchFamily="18" charset="0"/>
            </a:rPr>
            <a:t>Порески приходи</a:t>
          </a:r>
          <a:endParaRPr lang="en-US" sz="1700" b="1" kern="1200" dirty="0">
            <a:latin typeface="Times New Roman" pitchFamily="18" charset="0"/>
            <a:cs typeface="Times New Roman" pitchFamily="18" charset="0"/>
          </a:endParaRPr>
        </a:p>
      </dsp:txBody>
      <dsp:txXfrm>
        <a:off x="4153" y="148805"/>
        <a:ext cx="2124745" cy="336600"/>
      </dsp:txXfrm>
    </dsp:sp>
    <dsp:sp modelId="{02385D1D-92EB-445D-B736-940004751C79}">
      <dsp:nvSpPr>
        <dsp:cNvPr id="0" name=""/>
        <dsp:cNvSpPr/>
      </dsp:nvSpPr>
      <dsp:spPr>
        <a:xfrm>
          <a:off x="2128898" y="75174"/>
          <a:ext cx="424949" cy="483862"/>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B6658A-32E0-42C7-B82A-240BF45CF27D}">
      <dsp:nvSpPr>
        <dsp:cNvPr id="0" name=""/>
        <dsp:cNvSpPr/>
      </dsp:nvSpPr>
      <dsp:spPr>
        <a:xfrm>
          <a:off x="2723827" y="75174"/>
          <a:ext cx="5779306" cy="483862"/>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sr-Cyrl-RS" altLang="en-US" sz="1400" kern="1200" dirty="0">
              <a:solidFill>
                <a:schemeClr val="tx1"/>
              </a:solidFill>
              <a:latin typeface="Times New Roman" pitchFamily="18" charset="0"/>
              <a:cs typeface="Times New Roman" pitchFamily="18" charset="0"/>
            </a:rPr>
            <a:t>Врста јавних прихода који се прикупљају обавезним плаћањима пореских обвезника без обавезе извршења специјалне услуге </a:t>
          </a:r>
          <a:r>
            <a:rPr lang="sr-Cyrl-RS" altLang="en-US" sz="1400" kern="1200" dirty="0" smtClean="0">
              <a:solidFill>
                <a:schemeClr val="tx1"/>
              </a:solidFill>
              <a:latin typeface="Times New Roman" pitchFamily="18" charset="0"/>
              <a:cs typeface="Times New Roman" pitchFamily="18" charset="0"/>
            </a:rPr>
            <a:t>заузврат.</a:t>
          </a:r>
          <a:endParaRPr lang="en-US" sz="1400" kern="1200" dirty="0">
            <a:solidFill>
              <a:schemeClr val="tx1"/>
            </a:solidFill>
            <a:latin typeface="Times New Roman" pitchFamily="18" charset="0"/>
            <a:cs typeface="Times New Roman" pitchFamily="18" charset="0"/>
          </a:endParaRPr>
        </a:p>
      </dsp:txBody>
      <dsp:txXfrm>
        <a:off x="2723827" y="75174"/>
        <a:ext cx="5779306" cy="483862"/>
      </dsp:txXfrm>
    </dsp:sp>
    <dsp:sp modelId="{F40D94EA-52E0-4740-A924-EAF350BDF213}">
      <dsp:nvSpPr>
        <dsp:cNvPr id="0" name=""/>
        <dsp:cNvSpPr/>
      </dsp:nvSpPr>
      <dsp:spPr>
        <a:xfrm>
          <a:off x="4153" y="972286"/>
          <a:ext cx="2124745" cy="536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43180" rIns="120904" bIns="43180" numCol="1" spcCol="1270" anchor="ctr" anchorCtr="0">
          <a:noAutofit/>
        </a:bodyPr>
        <a:lstStyle/>
        <a:p>
          <a:pPr lvl="0" algn="r" defTabSz="755650">
            <a:lnSpc>
              <a:spcPct val="90000"/>
            </a:lnSpc>
            <a:spcBef>
              <a:spcPct val="0"/>
            </a:spcBef>
            <a:spcAft>
              <a:spcPct val="35000"/>
            </a:spcAft>
          </a:pPr>
          <a:r>
            <a:rPr lang="sr-Cyrl-RS" sz="1700" b="1" kern="1200" dirty="0">
              <a:latin typeface="Times New Roman" pitchFamily="18" charset="0"/>
              <a:cs typeface="Times New Roman" pitchFamily="18" charset="0"/>
            </a:rPr>
            <a:t>Донације и трансфери</a:t>
          </a:r>
          <a:endParaRPr lang="en-US" sz="1700" b="1" kern="1200" dirty="0">
            <a:latin typeface="Times New Roman" pitchFamily="18" charset="0"/>
            <a:cs typeface="Times New Roman" pitchFamily="18" charset="0"/>
          </a:endParaRPr>
        </a:p>
      </dsp:txBody>
      <dsp:txXfrm>
        <a:off x="4153" y="972286"/>
        <a:ext cx="2124745" cy="536456"/>
      </dsp:txXfrm>
    </dsp:sp>
    <dsp:sp modelId="{0E930D30-96BC-4D43-B65A-EE88C46DBE48}">
      <dsp:nvSpPr>
        <dsp:cNvPr id="0" name=""/>
        <dsp:cNvSpPr/>
      </dsp:nvSpPr>
      <dsp:spPr>
        <a:xfrm>
          <a:off x="2128898" y="620237"/>
          <a:ext cx="424949" cy="1240555"/>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6BA9D27-2D60-4BA7-98A9-E18E57FDB6CB}">
      <dsp:nvSpPr>
        <dsp:cNvPr id="0" name=""/>
        <dsp:cNvSpPr/>
      </dsp:nvSpPr>
      <dsp:spPr>
        <a:xfrm>
          <a:off x="2723827" y="620237"/>
          <a:ext cx="5779306" cy="124055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sr-Cyrl-CS" sz="1400" b="1" i="0" kern="1200" dirty="0">
              <a:solidFill>
                <a:schemeClr val="tx1"/>
              </a:solidFill>
              <a:latin typeface="Times New Roman" pitchFamily="18" charset="0"/>
              <a:cs typeface="Times New Roman" pitchFamily="18" charset="0"/>
            </a:rPr>
            <a:t>Донације</a:t>
          </a:r>
          <a:r>
            <a:rPr lang="sr-Cyrl-CS" sz="1400" b="1" kern="1200" dirty="0">
              <a:solidFill>
                <a:schemeClr val="tx1"/>
              </a:solidFill>
              <a:latin typeface="Times New Roman" pitchFamily="18" charset="0"/>
              <a:cs typeface="Times New Roman" pitchFamily="18" charset="0"/>
            </a:rPr>
            <a:t> </a:t>
          </a:r>
          <a:r>
            <a:rPr lang="sr-Cyrl-CS" sz="1400" kern="1200" dirty="0">
              <a:solidFill>
                <a:schemeClr val="tx1"/>
              </a:solidFill>
              <a:latin typeface="Times New Roman" pitchFamily="18" charset="0"/>
              <a:cs typeface="Times New Roman" pitchFamily="18" charset="0"/>
            </a:rPr>
            <a:t>се добијају од домаћих и међународних донатора и организација за различите пројекте. </a:t>
          </a:r>
          <a:r>
            <a:rPr lang="sr-Cyrl-RS" altLang="en-US" sz="1400" kern="1200" dirty="0">
              <a:solidFill>
                <a:schemeClr val="tx1"/>
              </a:solidFill>
              <a:latin typeface="Times New Roman" pitchFamily="18" charset="0"/>
              <a:cs typeface="Times New Roman" pitchFamily="18" charset="0"/>
            </a:rPr>
            <a:t>Трансфери п</a:t>
          </a:r>
          <a:r>
            <a:rPr lang="ru-RU" altLang="en-US" sz="1400" kern="1200" dirty="0">
              <a:solidFill>
                <a:schemeClr val="tx1"/>
              </a:solidFill>
              <a:latin typeface="Times New Roman" pitchFamily="18" charset="0"/>
              <a:cs typeface="Times New Roman" pitchFamily="18" charset="0"/>
            </a:rPr>
            <a:t>одразумевају пренос средстава од нивоа Републике Србије општинском нивоу власти. М</a:t>
          </a:r>
          <a:r>
            <a:rPr lang="sr-Cyrl-RS" altLang="en-US" sz="1400" kern="1200" dirty="0">
              <a:solidFill>
                <a:schemeClr val="tx1"/>
              </a:solidFill>
              <a:latin typeface="Times New Roman" pitchFamily="18" charset="0"/>
              <a:cs typeface="Times New Roman" pitchFamily="18" charset="0"/>
            </a:rPr>
            <a:t>огу бити </a:t>
          </a:r>
          <a:r>
            <a:rPr lang="sr-Cyrl-RS" altLang="en-US" sz="1400" b="1" kern="1200" dirty="0">
              <a:solidFill>
                <a:schemeClr val="tx1"/>
              </a:solidFill>
              <a:latin typeface="Times New Roman" pitchFamily="18" charset="0"/>
              <a:cs typeface="Times New Roman" pitchFamily="18" charset="0"/>
            </a:rPr>
            <a:t>наменски (</a:t>
          </a:r>
          <a:r>
            <a:rPr lang="sr-Cyrl-RS" altLang="en-US" sz="1400" kern="1200" dirty="0">
              <a:solidFill>
                <a:schemeClr val="tx1"/>
              </a:solidFill>
              <a:latin typeface="Times New Roman" pitchFamily="18" charset="0"/>
              <a:cs typeface="Times New Roman" pitchFamily="18" charset="0"/>
            </a:rPr>
            <a:t>за тачно утврђене намене) или </a:t>
          </a:r>
          <a:r>
            <a:rPr lang="sr-Cyrl-RS" altLang="en-US" sz="1400" b="1" kern="1200" dirty="0">
              <a:solidFill>
                <a:schemeClr val="tx1"/>
              </a:solidFill>
              <a:latin typeface="Times New Roman" pitchFamily="18" charset="0"/>
              <a:cs typeface="Times New Roman" pitchFamily="18" charset="0"/>
            </a:rPr>
            <a:t>ненаменски (</a:t>
          </a:r>
          <a:r>
            <a:rPr lang="sr-Cyrl-RS" altLang="en-US" sz="1400" kern="1200" dirty="0">
              <a:solidFill>
                <a:schemeClr val="tx1"/>
              </a:solidFill>
              <a:latin typeface="Times New Roman" pitchFamily="18" charset="0"/>
              <a:cs typeface="Times New Roman" pitchFamily="18" charset="0"/>
            </a:rPr>
            <a:t>није им унапред утврђена намена те се могу у складу са законом користити за било које сврхе</a:t>
          </a:r>
          <a:r>
            <a:rPr lang="sr-Cyrl-RS" altLang="en-US" sz="1400" kern="1200" dirty="0" smtClean="0">
              <a:solidFill>
                <a:schemeClr val="tx1"/>
              </a:solidFill>
              <a:latin typeface="Times New Roman" pitchFamily="18" charset="0"/>
              <a:cs typeface="Times New Roman" pitchFamily="18" charset="0"/>
            </a:rPr>
            <a:t>).</a:t>
          </a:r>
          <a:endParaRPr lang="en-US" sz="1400" kern="1200" dirty="0">
            <a:solidFill>
              <a:schemeClr val="tx1"/>
            </a:solidFill>
            <a:latin typeface="Times New Roman" pitchFamily="18" charset="0"/>
            <a:cs typeface="Times New Roman" pitchFamily="18" charset="0"/>
          </a:endParaRPr>
        </a:p>
      </dsp:txBody>
      <dsp:txXfrm>
        <a:off x="2723827" y="620237"/>
        <a:ext cx="5779306" cy="1240555"/>
      </dsp:txXfrm>
    </dsp:sp>
    <dsp:sp modelId="{CCB8139E-CA19-491D-9FCD-6BF28923C725}">
      <dsp:nvSpPr>
        <dsp:cNvPr id="0" name=""/>
        <dsp:cNvSpPr/>
      </dsp:nvSpPr>
      <dsp:spPr>
        <a:xfrm>
          <a:off x="4153" y="1989049"/>
          <a:ext cx="2124745" cy="536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43180" rIns="120904" bIns="43180" numCol="1" spcCol="1270" anchor="ctr" anchorCtr="0">
          <a:noAutofit/>
        </a:bodyPr>
        <a:lstStyle/>
        <a:p>
          <a:pPr lvl="0" algn="r" defTabSz="755650">
            <a:lnSpc>
              <a:spcPct val="90000"/>
            </a:lnSpc>
            <a:spcBef>
              <a:spcPct val="0"/>
            </a:spcBef>
            <a:spcAft>
              <a:spcPct val="35000"/>
            </a:spcAft>
          </a:pPr>
          <a:r>
            <a:rPr lang="sr-Cyrl-RS" sz="1700" b="1" kern="1200" dirty="0">
              <a:latin typeface="Times New Roman" pitchFamily="18" charset="0"/>
              <a:cs typeface="Times New Roman" pitchFamily="18" charset="0"/>
            </a:rPr>
            <a:t>Непорески приходи</a:t>
          </a:r>
          <a:endParaRPr lang="en-US" sz="1700" b="1" kern="1200" dirty="0">
            <a:latin typeface="Times New Roman" pitchFamily="18" charset="0"/>
            <a:cs typeface="Times New Roman" pitchFamily="18" charset="0"/>
          </a:endParaRPr>
        </a:p>
      </dsp:txBody>
      <dsp:txXfrm>
        <a:off x="4153" y="1989049"/>
        <a:ext cx="2124745" cy="536456"/>
      </dsp:txXfrm>
    </dsp:sp>
    <dsp:sp modelId="{14D1633C-A097-4A5A-8269-B04E98857E56}">
      <dsp:nvSpPr>
        <dsp:cNvPr id="0" name=""/>
        <dsp:cNvSpPr/>
      </dsp:nvSpPr>
      <dsp:spPr>
        <a:xfrm>
          <a:off x="2128898" y="1921992"/>
          <a:ext cx="424949" cy="67057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FD7BD8-195B-4FA4-9414-4F4C582F5570}">
      <dsp:nvSpPr>
        <dsp:cNvPr id="0" name=""/>
        <dsp:cNvSpPr/>
      </dsp:nvSpPr>
      <dsp:spPr>
        <a:xfrm>
          <a:off x="2723827" y="1921992"/>
          <a:ext cx="5779306" cy="670570"/>
        </a:xfrm>
        <a:prstGeom prst="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sr-Cyrl-RS" altLang="en-US" sz="1400" kern="1200" dirty="0">
              <a:solidFill>
                <a:schemeClr val="tx1"/>
              </a:solidFill>
              <a:latin typeface="Times New Roman" pitchFamily="18" charset="0"/>
              <a:cs typeface="Times New Roman" pitchFamily="18" charset="0"/>
            </a:rPr>
            <a:t>Врста јавних прихода који се наплаћују за коришћење јавних добара (накнаде), пружање јавних услуга (таксе) или због кршења уговорних или законских одредби (казне и пенали)</a:t>
          </a:r>
          <a:endParaRPr lang="en-US" sz="1400" kern="1200" dirty="0">
            <a:solidFill>
              <a:schemeClr val="tx1"/>
            </a:solidFill>
            <a:latin typeface="Times New Roman" pitchFamily="18" charset="0"/>
            <a:cs typeface="Times New Roman" pitchFamily="18" charset="0"/>
          </a:endParaRPr>
        </a:p>
      </dsp:txBody>
      <dsp:txXfrm>
        <a:off x="2723827" y="1921992"/>
        <a:ext cx="5779306" cy="670570"/>
      </dsp:txXfrm>
    </dsp:sp>
    <dsp:sp modelId="{9312B733-3AEB-49F6-8245-08553BA2949B}">
      <dsp:nvSpPr>
        <dsp:cNvPr id="0" name=""/>
        <dsp:cNvSpPr/>
      </dsp:nvSpPr>
      <dsp:spPr>
        <a:xfrm>
          <a:off x="4153" y="2653762"/>
          <a:ext cx="2124745" cy="988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43180" rIns="120904" bIns="43180" numCol="1" spcCol="1270" anchor="ctr" anchorCtr="0">
          <a:noAutofit/>
        </a:bodyPr>
        <a:lstStyle/>
        <a:p>
          <a:pPr lvl="0" algn="r" defTabSz="755650">
            <a:lnSpc>
              <a:spcPct val="90000"/>
            </a:lnSpc>
            <a:spcBef>
              <a:spcPct val="0"/>
            </a:spcBef>
            <a:spcAft>
              <a:spcPct val="35000"/>
            </a:spcAft>
          </a:pPr>
          <a:r>
            <a:rPr lang="sr-Cyrl-RS" sz="1700" b="1" kern="1200" dirty="0">
              <a:latin typeface="Times New Roman" pitchFamily="18" charset="0"/>
              <a:cs typeface="Times New Roman" pitchFamily="18" charset="0"/>
            </a:rPr>
            <a:t>Примања од продаје нефинансијске имовине</a:t>
          </a:r>
          <a:endParaRPr lang="en-US" sz="1700" b="1" kern="1200" dirty="0">
            <a:latin typeface="Times New Roman" pitchFamily="18" charset="0"/>
            <a:cs typeface="Times New Roman" pitchFamily="18" charset="0"/>
          </a:endParaRPr>
        </a:p>
      </dsp:txBody>
      <dsp:txXfrm>
        <a:off x="4153" y="2653762"/>
        <a:ext cx="2124745" cy="988762"/>
      </dsp:txXfrm>
    </dsp:sp>
    <dsp:sp modelId="{435AB433-2559-485A-A03D-C32F36288071}">
      <dsp:nvSpPr>
        <dsp:cNvPr id="0" name=""/>
        <dsp:cNvSpPr/>
      </dsp:nvSpPr>
      <dsp:spPr>
        <a:xfrm>
          <a:off x="2128898" y="2653762"/>
          <a:ext cx="424949" cy="988762"/>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93D59A-7FEC-486D-89C4-D28135F6121C}">
      <dsp:nvSpPr>
        <dsp:cNvPr id="0" name=""/>
        <dsp:cNvSpPr/>
      </dsp:nvSpPr>
      <dsp:spPr>
        <a:xfrm>
          <a:off x="2723827" y="2653762"/>
          <a:ext cx="5779306" cy="988762"/>
        </a:xfrm>
        <a:prstGeom prst="rect">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sr-Cyrl-RS" sz="1400" kern="1200" dirty="0">
              <a:solidFill>
                <a:schemeClr val="tx1"/>
              </a:solidFill>
              <a:latin typeface="Times New Roman" pitchFamily="18" charset="0"/>
              <a:cs typeface="Times New Roman" pitchFamily="18" charset="0"/>
            </a:rPr>
            <a:t>Ова примања се остварују продајом непокретности и покретних ствари у власништву </a:t>
          </a:r>
          <a:r>
            <a:rPr lang="sr-Cyrl-RS" sz="1400" kern="1200" dirty="0" smtClean="0">
              <a:solidFill>
                <a:schemeClr val="tx1"/>
              </a:solidFill>
              <a:latin typeface="Times New Roman" pitchFamily="18" charset="0"/>
              <a:cs typeface="Times New Roman" pitchFamily="18" charset="0"/>
            </a:rPr>
            <a:t>општине.</a:t>
          </a:r>
          <a:endParaRPr lang="en-US" sz="1400" kern="1200" dirty="0">
            <a:solidFill>
              <a:schemeClr val="tx1"/>
            </a:solidFill>
            <a:latin typeface="Times New Roman" pitchFamily="18" charset="0"/>
            <a:cs typeface="Times New Roman" pitchFamily="18" charset="0"/>
          </a:endParaRPr>
        </a:p>
      </dsp:txBody>
      <dsp:txXfrm>
        <a:off x="2723827" y="2653762"/>
        <a:ext cx="5779306" cy="988762"/>
      </dsp:txXfrm>
    </dsp:sp>
    <dsp:sp modelId="{EFAACCF6-3A6A-4536-89B0-F0A7C44F6BE1}">
      <dsp:nvSpPr>
        <dsp:cNvPr id="0" name=""/>
        <dsp:cNvSpPr/>
      </dsp:nvSpPr>
      <dsp:spPr>
        <a:xfrm>
          <a:off x="4153" y="3703725"/>
          <a:ext cx="2124745" cy="1220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43180" rIns="120904" bIns="43180" numCol="1" spcCol="1270" anchor="ctr" anchorCtr="0">
          <a:noAutofit/>
        </a:bodyPr>
        <a:lstStyle/>
        <a:p>
          <a:pPr lvl="0" algn="r" defTabSz="755650">
            <a:lnSpc>
              <a:spcPct val="90000"/>
            </a:lnSpc>
            <a:spcBef>
              <a:spcPct val="0"/>
            </a:spcBef>
            <a:spcAft>
              <a:spcPct val="35000"/>
            </a:spcAft>
          </a:pPr>
          <a:r>
            <a:rPr lang="sr-Cyrl-RS" sz="1700" b="1" kern="1200" dirty="0">
              <a:latin typeface="Times New Roman" pitchFamily="18" charset="0"/>
              <a:cs typeface="Times New Roman" pitchFamily="18" charset="0"/>
            </a:rPr>
            <a:t>Примања од задуживања и  продаје финансијске имовине</a:t>
          </a:r>
          <a:endParaRPr lang="en-US" sz="1700" b="1" kern="1200" dirty="0">
            <a:latin typeface="Times New Roman" pitchFamily="18" charset="0"/>
            <a:cs typeface="Times New Roman" pitchFamily="18" charset="0"/>
          </a:endParaRPr>
        </a:p>
      </dsp:txBody>
      <dsp:txXfrm>
        <a:off x="4153" y="3703725"/>
        <a:ext cx="2124745" cy="1220175"/>
      </dsp:txXfrm>
    </dsp:sp>
    <dsp:sp modelId="{6497CA82-45EE-4BD1-AEB4-CC3961FBFB74}">
      <dsp:nvSpPr>
        <dsp:cNvPr id="0" name=""/>
        <dsp:cNvSpPr/>
      </dsp:nvSpPr>
      <dsp:spPr>
        <a:xfrm>
          <a:off x="2128898" y="3703725"/>
          <a:ext cx="424949" cy="1220175"/>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05939C-6B40-4C32-897A-4A6DC3E71E5B}">
      <dsp:nvSpPr>
        <dsp:cNvPr id="0" name=""/>
        <dsp:cNvSpPr/>
      </dsp:nvSpPr>
      <dsp:spPr>
        <a:xfrm>
          <a:off x="2723827" y="3703725"/>
          <a:ext cx="5779306" cy="1220175"/>
        </a:xfrm>
        <a:prstGeom prst="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sr-Cyrl-RS" sz="1400" b="0" i="0" kern="1200" dirty="0">
              <a:solidFill>
                <a:schemeClr val="tx1"/>
              </a:solidFill>
              <a:latin typeface="Times New Roman" pitchFamily="18" charset="0"/>
              <a:cs typeface="Times New Roman" pitchFamily="18" charset="0"/>
            </a:rPr>
            <a:t>Примања од задуживања представљају приливе по основу примања од задуживања код пословних банака у земљи у корист нивоа </a:t>
          </a:r>
          <a:r>
            <a:rPr lang="sr-Cyrl-RS" sz="1400" b="0" i="0" kern="1200" dirty="0" smtClean="0">
              <a:solidFill>
                <a:schemeClr val="tx1"/>
              </a:solidFill>
              <a:latin typeface="Times New Roman" pitchFamily="18" charset="0"/>
              <a:cs typeface="Times New Roman" pitchFamily="18" charset="0"/>
            </a:rPr>
            <a:t>општина. </a:t>
          </a:r>
          <a:r>
            <a:rPr lang="sr-Cyrl-RS" sz="1400" b="0" i="0" kern="1200" dirty="0">
              <a:solidFill>
                <a:schemeClr val="tx1"/>
              </a:solidFill>
              <a:latin typeface="Times New Roman" pitchFamily="18" charset="0"/>
              <a:cs typeface="Times New Roman" pitchFamily="18" charset="0"/>
            </a:rPr>
            <a:t>Примања од продаје финансијске имовине  представљају приливе по основу продаје домаћих акција и осталог капитала у корист нивоа </a:t>
          </a:r>
          <a:r>
            <a:rPr lang="sr-Cyrl-RS" sz="1400" b="0" i="0" kern="1200" dirty="0" smtClean="0">
              <a:solidFill>
                <a:schemeClr val="tx1"/>
              </a:solidFill>
              <a:latin typeface="Times New Roman" pitchFamily="18" charset="0"/>
              <a:cs typeface="Times New Roman" pitchFamily="18" charset="0"/>
            </a:rPr>
            <a:t>општина.</a:t>
          </a:r>
          <a:endParaRPr lang="en-US" sz="1400" kern="1200" dirty="0">
            <a:solidFill>
              <a:schemeClr val="tx1"/>
            </a:solidFill>
            <a:latin typeface="Times New Roman" pitchFamily="18" charset="0"/>
            <a:cs typeface="Times New Roman" pitchFamily="18" charset="0"/>
          </a:endParaRPr>
        </a:p>
      </dsp:txBody>
      <dsp:txXfrm>
        <a:off x="2723827" y="3703725"/>
        <a:ext cx="5779306" cy="1220175"/>
      </dsp:txXfrm>
    </dsp:sp>
    <dsp:sp modelId="{939B76D1-BB33-4E50-9ECD-839FB5787B95}">
      <dsp:nvSpPr>
        <dsp:cNvPr id="0" name=""/>
        <dsp:cNvSpPr/>
      </dsp:nvSpPr>
      <dsp:spPr>
        <a:xfrm>
          <a:off x="4153" y="4985100"/>
          <a:ext cx="2124745" cy="536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43180" rIns="120904" bIns="43180" numCol="1" spcCol="1270" anchor="ctr" anchorCtr="0">
          <a:noAutofit/>
        </a:bodyPr>
        <a:lstStyle/>
        <a:p>
          <a:pPr lvl="0" algn="r" defTabSz="755650">
            <a:lnSpc>
              <a:spcPct val="90000"/>
            </a:lnSpc>
            <a:spcBef>
              <a:spcPct val="0"/>
            </a:spcBef>
            <a:spcAft>
              <a:spcPct val="35000"/>
            </a:spcAft>
          </a:pPr>
          <a:r>
            <a:rPr lang="sr-Cyrl-RS" sz="1700" b="1" kern="1200" dirty="0">
              <a:latin typeface="Times New Roman" pitchFamily="18" charset="0"/>
              <a:cs typeface="Times New Roman" pitchFamily="18" charset="0"/>
            </a:rPr>
            <a:t>Пренета средства из ранијих година</a:t>
          </a:r>
          <a:endParaRPr lang="en-US" sz="1700" b="1" kern="1200" dirty="0">
            <a:latin typeface="Times New Roman" pitchFamily="18" charset="0"/>
            <a:cs typeface="Times New Roman" pitchFamily="18" charset="0"/>
          </a:endParaRPr>
        </a:p>
      </dsp:txBody>
      <dsp:txXfrm>
        <a:off x="4153" y="4985100"/>
        <a:ext cx="2124745" cy="536456"/>
      </dsp:txXfrm>
    </dsp:sp>
    <dsp:sp modelId="{7845F59F-6101-48DE-ABCC-EC5351843F5B}">
      <dsp:nvSpPr>
        <dsp:cNvPr id="0" name=""/>
        <dsp:cNvSpPr/>
      </dsp:nvSpPr>
      <dsp:spPr>
        <a:xfrm>
          <a:off x="2128898" y="4985100"/>
          <a:ext cx="424949" cy="536456"/>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3D6F8D-5103-4DCA-8971-053A6B7A987B}">
      <dsp:nvSpPr>
        <dsp:cNvPr id="0" name=""/>
        <dsp:cNvSpPr/>
      </dsp:nvSpPr>
      <dsp:spPr>
        <a:xfrm>
          <a:off x="2723827" y="4985100"/>
          <a:ext cx="5779306" cy="536456"/>
        </a:xfrm>
        <a:prstGeom prst="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sr-Cyrl-RS" altLang="en-US" sz="1400" kern="1200" dirty="0" smtClean="0">
              <a:solidFill>
                <a:schemeClr val="tx1"/>
              </a:solidFill>
              <a:latin typeface="Times New Roman" pitchFamily="18" charset="0"/>
              <a:cs typeface="Times New Roman" pitchFamily="18" charset="0"/>
            </a:rPr>
            <a:t>Представљају </a:t>
          </a:r>
          <a:r>
            <a:rPr lang="sr-Cyrl-RS" altLang="en-US" sz="1400" kern="1200" dirty="0">
              <a:solidFill>
                <a:schemeClr val="tx1"/>
              </a:solidFill>
              <a:latin typeface="Times New Roman" pitchFamily="18" charset="0"/>
              <a:cs typeface="Times New Roman" pitchFamily="18" charset="0"/>
            </a:rPr>
            <a:t>вишак прихода буџета </a:t>
          </a:r>
          <a:r>
            <a:rPr lang="sr-Cyrl-RS" altLang="en-US" sz="1400" kern="1200" dirty="0" smtClean="0">
              <a:solidFill>
                <a:schemeClr val="tx1"/>
              </a:solidFill>
              <a:latin typeface="Times New Roman" pitchFamily="18" charset="0"/>
              <a:cs typeface="Times New Roman" pitchFamily="18" charset="0"/>
            </a:rPr>
            <a:t>општине </a:t>
          </a:r>
          <a:r>
            <a:rPr lang="sr-Cyrl-RS" altLang="en-US" sz="1400" kern="1200" dirty="0">
              <a:solidFill>
                <a:schemeClr val="tx1"/>
              </a:solidFill>
              <a:latin typeface="Times New Roman" pitchFamily="18" charset="0"/>
              <a:cs typeface="Times New Roman" pitchFamily="18" charset="0"/>
            </a:rPr>
            <a:t>који нису потрошени у претходној  буџетској години</a:t>
          </a:r>
          <a:endParaRPr lang="en-US" sz="1400" kern="1200" dirty="0">
            <a:solidFill>
              <a:schemeClr val="tx1"/>
            </a:solidFill>
            <a:latin typeface="Times New Roman" pitchFamily="18" charset="0"/>
            <a:cs typeface="Times New Roman" pitchFamily="18" charset="0"/>
          </a:endParaRPr>
        </a:p>
      </dsp:txBody>
      <dsp:txXfrm>
        <a:off x="2723827" y="4985100"/>
        <a:ext cx="5779306" cy="53645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FBC9C78-4E8A-498B-ACC1-DC2EFA6E3D36}">
      <dsp:nvSpPr>
        <dsp:cNvPr id="0" name=""/>
        <dsp:cNvSpPr/>
      </dsp:nvSpPr>
      <dsp:spPr>
        <a:xfrm>
          <a:off x="1922585" y="1069517"/>
          <a:ext cx="2664411" cy="2664411"/>
        </a:xfrm>
        <a:prstGeom prst="ellipse">
          <a:avLst/>
        </a:prstGeom>
        <a:gradFill rotWithShape="0">
          <a:gsLst>
            <a:gs pos="0">
              <a:schemeClr val="accent4">
                <a:shade val="80000"/>
                <a:alpha val="50000"/>
                <a:hueOff val="0"/>
                <a:satOff val="0"/>
                <a:lumOff val="0"/>
                <a:alphaOff val="0"/>
                <a:shade val="51000"/>
                <a:satMod val="130000"/>
              </a:schemeClr>
            </a:gs>
            <a:gs pos="80000">
              <a:schemeClr val="accent4">
                <a:shade val="80000"/>
                <a:alpha val="50000"/>
                <a:hueOff val="0"/>
                <a:satOff val="0"/>
                <a:lumOff val="0"/>
                <a:alphaOff val="0"/>
                <a:shade val="93000"/>
                <a:satMod val="130000"/>
              </a:schemeClr>
            </a:gs>
            <a:gs pos="100000">
              <a:schemeClr val="accent4">
                <a:shade val="80000"/>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sr-Cyrl-RS" sz="2000" kern="1200" dirty="0">
              <a:latin typeface="Times New Roman" pitchFamily="18" charset="0"/>
              <a:cs typeface="Times New Roman" pitchFamily="18" charset="0"/>
            </a:rPr>
            <a:t>Укупни буџетски приходи и </a:t>
          </a:r>
          <a:r>
            <a:rPr lang="sr-Cyrl-RS" sz="2000" kern="1200">
              <a:latin typeface="Times New Roman" pitchFamily="18" charset="0"/>
              <a:cs typeface="Times New Roman" pitchFamily="18" charset="0"/>
            </a:rPr>
            <a:t>примања  </a:t>
          </a:r>
          <a:r>
            <a:rPr lang="sr-Cyrl-RS" sz="2000" kern="1200" smtClean="0">
              <a:latin typeface="Times New Roman" pitchFamily="18" charset="0"/>
              <a:cs typeface="Times New Roman" pitchFamily="18" charset="0"/>
            </a:rPr>
            <a:t>1.543.014.878.00</a:t>
          </a:r>
          <a:r>
            <a:rPr lang="sr-Cyrl-RS" sz="2000" kern="1200" smtClean="0">
              <a:solidFill>
                <a:schemeClr val="tx1"/>
              </a:solidFill>
              <a:latin typeface="Times New Roman" pitchFamily="18" charset="0"/>
              <a:cs typeface="Times New Roman" pitchFamily="18" charset="0"/>
            </a:rPr>
            <a:t> </a:t>
          </a:r>
          <a:r>
            <a:rPr lang="sr-Cyrl-RS" sz="2000" kern="1200" dirty="0">
              <a:latin typeface="Times New Roman" pitchFamily="18" charset="0"/>
              <a:cs typeface="Times New Roman" pitchFamily="18" charset="0"/>
            </a:rPr>
            <a:t>динара</a:t>
          </a:r>
          <a:endParaRPr lang="en-US" sz="2000" kern="1200" dirty="0">
            <a:latin typeface="Times New Roman" pitchFamily="18" charset="0"/>
            <a:cs typeface="Times New Roman" pitchFamily="18" charset="0"/>
          </a:endParaRPr>
        </a:p>
      </dsp:txBody>
      <dsp:txXfrm>
        <a:off x="1922585" y="1069517"/>
        <a:ext cx="2664411" cy="2664411"/>
      </dsp:txXfrm>
    </dsp:sp>
    <dsp:sp modelId="{63432802-399F-407F-AC10-7219543A0326}">
      <dsp:nvSpPr>
        <dsp:cNvPr id="0" name=""/>
        <dsp:cNvSpPr/>
      </dsp:nvSpPr>
      <dsp:spPr>
        <a:xfrm>
          <a:off x="2588688" y="475"/>
          <a:ext cx="1332205" cy="1332205"/>
        </a:xfrm>
        <a:prstGeom prst="ellipse">
          <a:avLst/>
        </a:prstGeom>
        <a:gradFill rotWithShape="0">
          <a:gsLst>
            <a:gs pos="0">
              <a:schemeClr val="accent4">
                <a:shade val="80000"/>
                <a:alpha val="50000"/>
                <a:hueOff val="-9"/>
                <a:satOff val="181"/>
                <a:lumOff val="842"/>
                <a:alphaOff val="5000"/>
                <a:shade val="51000"/>
                <a:satMod val="130000"/>
              </a:schemeClr>
            </a:gs>
            <a:gs pos="80000">
              <a:schemeClr val="accent4">
                <a:shade val="80000"/>
                <a:alpha val="50000"/>
                <a:hueOff val="-9"/>
                <a:satOff val="181"/>
                <a:lumOff val="842"/>
                <a:alphaOff val="5000"/>
                <a:shade val="93000"/>
                <a:satMod val="130000"/>
              </a:schemeClr>
            </a:gs>
            <a:gs pos="100000">
              <a:schemeClr val="accent4">
                <a:shade val="80000"/>
                <a:alpha val="50000"/>
                <a:hueOff val="-9"/>
                <a:satOff val="181"/>
                <a:lumOff val="842"/>
                <a:alphaOff val="5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sr-Cyrl-RS" sz="1000" kern="1200" dirty="0">
              <a:latin typeface="Times New Roman" pitchFamily="18" charset="0"/>
              <a:cs typeface="Times New Roman" pitchFamily="18" charset="0"/>
            </a:rPr>
            <a:t>Приходи од  </a:t>
          </a:r>
          <a:r>
            <a:rPr lang="sr-Cyrl-RS" sz="1000" kern="1200" dirty="0" smtClean="0">
              <a:latin typeface="Times New Roman" pitchFamily="18" charset="0"/>
              <a:cs typeface="Times New Roman" pitchFamily="18" charset="0"/>
            </a:rPr>
            <a:t>пореза </a:t>
          </a:r>
          <a:r>
            <a:rPr lang="en-US" sz="1000" kern="1200" dirty="0" smtClean="0">
              <a:latin typeface="Times New Roman" pitchFamily="18" charset="0"/>
              <a:cs typeface="Times New Roman" pitchFamily="18" charset="0"/>
            </a:rPr>
            <a:t>961.402</a:t>
          </a:r>
          <a:r>
            <a:rPr lang="sr-Cyrl-RS" sz="1000" kern="1200" dirty="0" smtClean="0">
              <a:solidFill>
                <a:schemeClr val="tx1"/>
              </a:solidFill>
              <a:latin typeface="Times New Roman" pitchFamily="18" charset="0"/>
              <a:cs typeface="Times New Roman" pitchFamily="18" charset="0"/>
            </a:rPr>
            <a:t>.000,00</a:t>
          </a:r>
          <a:r>
            <a:rPr lang="sr-Cyrl-RS" sz="1000" kern="1200" dirty="0" smtClean="0">
              <a:latin typeface="Times New Roman" pitchFamily="18" charset="0"/>
              <a:cs typeface="Times New Roman" pitchFamily="18" charset="0"/>
            </a:rPr>
            <a:t>    </a:t>
          </a:r>
          <a:r>
            <a:rPr lang="sr-Cyrl-RS" sz="1000" kern="1200" dirty="0">
              <a:latin typeface="Times New Roman" pitchFamily="18" charset="0"/>
              <a:cs typeface="Times New Roman" pitchFamily="18" charset="0"/>
            </a:rPr>
            <a:t>динара</a:t>
          </a:r>
          <a:endParaRPr lang="en-US" sz="1000" kern="1200" dirty="0">
            <a:latin typeface="Times New Roman" pitchFamily="18" charset="0"/>
            <a:cs typeface="Times New Roman" pitchFamily="18" charset="0"/>
          </a:endParaRPr>
        </a:p>
      </dsp:txBody>
      <dsp:txXfrm>
        <a:off x="2588688" y="475"/>
        <a:ext cx="1332205" cy="1332205"/>
      </dsp:txXfrm>
    </dsp:sp>
    <dsp:sp modelId="{449BFEB2-6844-4A2C-8DC2-780280CBA079}">
      <dsp:nvSpPr>
        <dsp:cNvPr id="0" name=""/>
        <dsp:cNvSpPr/>
      </dsp:nvSpPr>
      <dsp:spPr>
        <a:xfrm>
          <a:off x="4092995" y="792166"/>
          <a:ext cx="1636987" cy="1637001"/>
        </a:xfrm>
        <a:prstGeom prst="ellipse">
          <a:avLst/>
        </a:prstGeom>
        <a:gradFill rotWithShape="0">
          <a:gsLst>
            <a:gs pos="0">
              <a:schemeClr val="accent4">
                <a:shade val="80000"/>
                <a:alpha val="50000"/>
                <a:hueOff val="-19"/>
                <a:satOff val="362"/>
                <a:lumOff val="1683"/>
                <a:alphaOff val="10000"/>
                <a:shade val="51000"/>
                <a:satMod val="130000"/>
              </a:schemeClr>
            </a:gs>
            <a:gs pos="80000">
              <a:schemeClr val="accent4">
                <a:shade val="80000"/>
                <a:alpha val="50000"/>
                <a:hueOff val="-19"/>
                <a:satOff val="362"/>
                <a:lumOff val="1683"/>
                <a:alphaOff val="10000"/>
                <a:shade val="93000"/>
                <a:satMod val="130000"/>
              </a:schemeClr>
            </a:gs>
            <a:gs pos="100000">
              <a:schemeClr val="accent4">
                <a:shade val="80000"/>
                <a:alpha val="50000"/>
                <a:hueOff val="-19"/>
                <a:satOff val="362"/>
                <a:lumOff val="1683"/>
                <a:alphaOff val="1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sr-Cyrl-RS" sz="1000" kern="1200" dirty="0">
              <a:latin typeface="Times New Roman" pitchFamily="18" charset="0"/>
              <a:cs typeface="Times New Roman" pitchFamily="18" charset="0"/>
            </a:rPr>
            <a:t>Трансфери </a:t>
          </a:r>
          <a:r>
            <a:rPr lang="sr-Cyrl-RS" sz="1000" kern="1200" dirty="0" smtClean="0">
              <a:latin typeface="Times New Roman" pitchFamily="18" charset="0"/>
              <a:cs typeface="Times New Roman" pitchFamily="18" charset="0"/>
            </a:rPr>
            <a:t>1</a:t>
          </a:r>
          <a:r>
            <a:rPr lang="en-US" sz="1000" kern="1200" dirty="0" smtClean="0">
              <a:latin typeface="Times New Roman" pitchFamily="18" charset="0"/>
              <a:cs typeface="Times New Roman" pitchFamily="18" charset="0"/>
            </a:rPr>
            <a:t>42.473.000</a:t>
          </a:r>
          <a:r>
            <a:rPr lang="sr-Cyrl-RS" sz="1000" kern="1200" dirty="0" smtClean="0">
              <a:latin typeface="Times New Roman" pitchFamily="18" charset="0"/>
              <a:cs typeface="Times New Roman" pitchFamily="18" charset="0"/>
            </a:rPr>
            <a:t>,</a:t>
          </a:r>
          <a:r>
            <a:rPr lang="en-US" sz="1000" kern="1200" dirty="0" smtClean="0">
              <a:solidFill>
                <a:schemeClr val="tx1"/>
              </a:solidFill>
              <a:latin typeface="Times New Roman" pitchFamily="18" charset="0"/>
              <a:cs typeface="Times New Roman" pitchFamily="18" charset="0"/>
            </a:rPr>
            <a:t>00</a:t>
          </a:r>
          <a:r>
            <a:rPr lang="sr-Latn-RS" sz="1000" kern="1200" dirty="0" smtClean="0">
              <a:solidFill>
                <a:schemeClr val="tx1"/>
              </a:solidFill>
              <a:latin typeface="Times New Roman" pitchFamily="18" charset="0"/>
              <a:cs typeface="Times New Roman" pitchFamily="18" charset="0"/>
            </a:rPr>
            <a:t> </a:t>
          </a:r>
          <a:r>
            <a:rPr lang="sr-Cyrl-RS" sz="1000" kern="1200" dirty="0">
              <a:latin typeface="Times New Roman" pitchFamily="18" charset="0"/>
              <a:cs typeface="Times New Roman" pitchFamily="18" charset="0"/>
            </a:rPr>
            <a:t>дин</a:t>
          </a:r>
          <a:r>
            <a:rPr lang="sr-Cyrl-RS" sz="1000" kern="1200" dirty="0"/>
            <a:t>ара</a:t>
          </a:r>
          <a:endParaRPr lang="en-US" sz="1000" kern="1200" dirty="0"/>
        </a:p>
      </dsp:txBody>
      <dsp:txXfrm>
        <a:off x="4092995" y="792166"/>
        <a:ext cx="1636987" cy="1637001"/>
      </dsp:txXfrm>
    </dsp:sp>
    <dsp:sp modelId="{9DDE88A7-5745-4E4F-A7A8-F71A4DA0D5F2}">
      <dsp:nvSpPr>
        <dsp:cNvPr id="0" name=""/>
        <dsp:cNvSpPr/>
      </dsp:nvSpPr>
      <dsp:spPr>
        <a:xfrm>
          <a:off x="4103894" y="2589143"/>
          <a:ext cx="1332205" cy="1332205"/>
        </a:xfrm>
        <a:prstGeom prst="ellipse">
          <a:avLst/>
        </a:prstGeom>
        <a:gradFill rotWithShape="0">
          <a:gsLst>
            <a:gs pos="0">
              <a:schemeClr val="accent4">
                <a:shade val="80000"/>
                <a:alpha val="50000"/>
                <a:hueOff val="-28"/>
                <a:satOff val="543"/>
                <a:lumOff val="2525"/>
                <a:alphaOff val="15000"/>
                <a:shade val="51000"/>
                <a:satMod val="130000"/>
              </a:schemeClr>
            </a:gs>
            <a:gs pos="80000">
              <a:schemeClr val="accent4">
                <a:shade val="80000"/>
                <a:alpha val="50000"/>
                <a:hueOff val="-28"/>
                <a:satOff val="543"/>
                <a:lumOff val="2525"/>
                <a:alphaOff val="15000"/>
                <a:shade val="93000"/>
                <a:satMod val="130000"/>
              </a:schemeClr>
            </a:gs>
            <a:gs pos="100000">
              <a:schemeClr val="accent4">
                <a:shade val="80000"/>
                <a:alpha val="50000"/>
                <a:hueOff val="-28"/>
                <a:satOff val="543"/>
                <a:lumOff val="2525"/>
                <a:alphaOff val="15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sr-Cyrl-RS" sz="1000" kern="1200" dirty="0">
              <a:latin typeface="Times New Roman" pitchFamily="18" charset="0"/>
              <a:cs typeface="Times New Roman" pitchFamily="18" charset="0"/>
            </a:rPr>
            <a:t>Други </a:t>
          </a:r>
          <a:r>
            <a:rPr lang="sr-Cyrl-RS" sz="1000" kern="1200" dirty="0" smtClean="0">
              <a:latin typeface="Times New Roman" pitchFamily="18" charset="0"/>
              <a:cs typeface="Times New Roman" pitchFamily="18" charset="0"/>
            </a:rPr>
            <a:t>приходи</a:t>
          </a:r>
          <a:r>
            <a:rPr lang="en-US" sz="1000" kern="1200" dirty="0" smtClean="0">
              <a:latin typeface="Times New Roman" pitchFamily="18" charset="0"/>
              <a:cs typeface="Times New Roman" pitchFamily="18" charset="0"/>
            </a:rPr>
            <a:t> </a:t>
          </a:r>
          <a:r>
            <a:rPr lang="sr-Cyrl-RS" sz="1000" kern="1200" dirty="0" smtClean="0">
              <a:latin typeface="Times New Roman" pitchFamily="18" charset="0"/>
              <a:cs typeface="Times New Roman" pitchFamily="18" charset="0"/>
            </a:rPr>
            <a:t>и меморандумске ставке  </a:t>
          </a:r>
          <a:r>
            <a:rPr lang="en-US" sz="1000" kern="1200" dirty="0" smtClean="0">
              <a:latin typeface="Times New Roman" pitchFamily="18" charset="0"/>
              <a:cs typeface="Times New Roman" pitchFamily="18" charset="0"/>
            </a:rPr>
            <a:t>66.185</a:t>
          </a:r>
          <a:r>
            <a:rPr lang="sr-Cyrl-RS" sz="1000" kern="1200" dirty="0" smtClean="0">
              <a:solidFill>
                <a:schemeClr val="tx1"/>
              </a:solidFill>
              <a:latin typeface="Times New Roman" pitchFamily="18" charset="0"/>
              <a:cs typeface="Times New Roman" pitchFamily="18" charset="0"/>
            </a:rPr>
            <a:t>.000,00</a:t>
          </a:r>
          <a:r>
            <a:rPr lang="en-US" sz="1000" kern="1200" dirty="0" smtClean="0">
              <a:solidFill>
                <a:srgbClr val="FF0000"/>
              </a:solidFill>
              <a:latin typeface="Times New Roman" pitchFamily="18" charset="0"/>
              <a:cs typeface="Times New Roman" pitchFamily="18" charset="0"/>
            </a:rPr>
            <a:t> </a:t>
          </a:r>
          <a:r>
            <a:rPr lang="sr-Cyrl-RS" sz="1000" kern="1200" dirty="0">
              <a:latin typeface="Times New Roman" pitchFamily="18" charset="0"/>
              <a:cs typeface="Times New Roman" pitchFamily="18" charset="0"/>
            </a:rPr>
            <a:t>динара</a:t>
          </a:r>
          <a:endParaRPr lang="en-US" sz="1000" kern="1200" dirty="0">
            <a:latin typeface="Times New Roman" pitchFamily="18" charset="0"/>
            <a:cs typeface="Times New Roman" pitchFamily="18" charset="0"/>
          </a:endParaRPr>
        </a:p>
      </dsp:txBody>
      <dsp:txXfrm>
        <a:off x="4103894" y="2589143"/>
        <a:ext cx="1332205" cy="1332205"/>
      </dsp:txXfrm>
    </dsp:sp>
    <dsp:sp modelId="{72DE4213-15E1-4436-8045-C055E8A54EDE}">
      <dsp:nvSpPr>
        <dsp:cNvPr id="0" name=""/>
        <dsp:cNvSpPr/>
      </dsp:nvSpPr>
      <dsp:spPr>
        <a:xfrm>
          <a:off x="2588688" y="3470764"/>
          <a:ext cx="1332205" cy="1332205"/>
        </a:xfrm>
        <a:prstGeom prst="ellipse">
          <a:avLst/>
        </a:prstGeom>
        <a:gradFill rotWithShape="0">
          <a:gsLst>
            <a:gs pos="0">
              <a:schemeClr val="accent4">
                <a:shade val="80000"/>
                <a:alpha val="50000"/>
                <a:hueOff val="-38"/>
                <a:satOff val="724"/>
                <a:lumOff val="3367"/>
                <a:alphaOff val="20000"/>
                <a:shade val="51000"/>
                <a:satMod val="130000"/>
              </a:schemeClr>
            </a:gs>
            <a:gs pos="80000">
              <a:schemeClr val="accent4">
                <a:shade val="80000"/>
                <a:alpha val="50000"/>
                <a:hueOff val="-38"/>
                <a:satOff val="724"/>
                <a:lumOff val="3367"/>
                <a:alphaOff val="20000"/>
                <a:shade val="93000"/>
                <a:satMod val="130000"/>
              </a:schemeClr>
            </a:gs>
            <a:gs pos="100000">
              <a:schemeClr val="accent4">
                <a:shade val="80000"/>
                <a:alpha val="50000"/>
                <a:hueOff val="-38"/>
                <a:satOff val="724"/>
                <a:lumOff val="3367"/>
                <a:alphaOff val="2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sr-Cyrl-RS" sz="1000" kern="1200" dirty="0">
              <a:latin typeface="Times New Roman" pitchFamily="18" charset="0"/>
              <a:cs typeface="Times New Roman" pitchFamily="18" charset="0"/>
            </a:rPr>
            <a:t>Примања од продаје нефинансијске имовине  </a:t>
          </a:r>
          <a:r>
            <a:rPr lang="en-US" sz="1000" kern="1200" dirty="0" smtClean="0">
              <a:latin typeface="Times New Roman" pitchFamily="18" charset="0"/>
              <a:cs typeface="Times New Roman" pitchFamily="18" charset="0"/>
            </a:rPr>
            <a:t>9.530</a:t>
          </a:r>
          <a:r>
            <a:rPr lang="en-US" sz="1000" kern="1200" dirty="0" smtClean="0">
              <a:solidFill>
                <a:schemeClr val="tx1"/>
              </a:solidFill>
              <a:latin typeface="Times New Roman" pitchFamily="18" charset="0"/>
              <a:cs typeface="Times New Roman" pitchFamily="18" charset="0"/>
            </a:rPr>
            <a:t>.000,00</a:t>
          </a:r>
          <a:r>
            <a:rPr lang="sr-Cyrl-RS" sz="1000" kern="1200" dirty="0" smtClean="0">
              <a:solidFill>
                <a:schemeClr val="tx1"/>
              </a:solidFill>
              <a:latin typeface="Times New Roman" pitchFamily="18" charset="0"/>
              <a:cs typeface="Times New Roman" pitchFamily="18" charset="0"/>
            </a:rPr>
            <a:t> </a:t>
          </a:r>
          <a:r>
            <a:rPr lang="sr-Cyrl-RS" sz="1000" kern="1200" dirty="0">
              <a:latin typeface="Times New Roman" pitchFamily="18" charset="0"/>
              <a:cs typeface="Times New Roman" pitchFamily="18" charset="0"/>
            </a:rPr>
            <a:t>динара</a:t>
          </a:r>
          <a:endParaRPr lang="en-US" sz="1000" kern="1200" dirty="0">
            <a:latin typeface="Times New Roman" pitchFamily="18" charset="0"/>
            <a:cs typeface="Times New Roman" pitchFamily="18" charset="0"/>
          </a:endParaRPr>
        </a:p>
      </dsp:txBody>
      <dsp:txXfrm>
        <a:off x="2588688" y="3470764"/>
        <a:ext cx="1332205" cy="1332205"/>
      </dsp:txXfrm>
    </dsp:sp>
    <dsp:sp modelId="{91CFC9CD-FF79-40EF-A271-A8DBB0423AC2}">
      <dsp:nvSpPr>
        <dsp:cNvPr id="0" name=""/>
        <dsp:cNvSpPr/>
      </dsp:nvSpPr>
      <dsp:spPr>
        <a:xfrm>
          <a:off x="1086009" y="2603192"/>
          <a:ext cx="1332205" cy="1332205"/>
        </a:xfrm>
        <a:prstGeom prst="ellipse">
          <a:avLst/>
        </a:prstGeom>
        <a:gradFill rotWithShape="0">
          <a:gsLst>
            <a:gs pos="0">
              <a:schemeClr val="accent4">
                <a:shade val="80000"/>
                <a:alpha val="50000"/>
                <a:hueOff val="-47"/>
                <a:satOff val="905"/>
                <a:lumOff val="4208"/>
                <a:alphaOff val="25000"/>
                <a:shade val="51000"/>
                <a:satMod val="130000"/>
              </a:schemeClr>
            </a:gs>
            <a:gs pos="80000">
              <a:schemeClr val="accent4">
                <a:shade val="80000"/>
                <a:alpha val="50000"/>
                <a:hueOff val="-47"/>
                <a:satOff val="905"/>
                <a:lumOff val="4208"/>
                <a:alphaOff val="25000"/>
                <a:shade val="93000"/>
                <a:satMod val="130000"/>
              </a:schemeClr>
            </a:gs>
            <a:gs pos="100000">
              <a:schemeClr val="accent4">
                <a:shade val="80000"/>
                <a:alpha val="50000"/>
                <a:hueOff val="-47"/>
                <a:satOff val="905"/>
                <a:lumOff val="4208"/>
                <a:alphaOff val="25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sr-Cyrl-RS" sz="1000" kern="1200" dirty="0">
              <a:latin typeface="Times New Roman" pitchFamily="18" charset="0"/>
              <a:cs typeface="Times New Roman" pitchFamily="18" charset="0"/>
            </a:rPr>
            <a:t>Примања од продаје финансијске имовине  </a:t>
          </a:r>
          <a:r>
            <a:rPr lang="en-US" sz="1000" kern="1200" dirty="0">
              <a:solidFill>
                <a:schemeClr val="tx1"/>
              </a:solidFill>
              <a:latin typeface="Times New Roman" pitchFamily="18" charset="0"/>
              <a:cs typeface="Times New Roman" pitchFamily="18" charset="0"/>
            </a:rPr>
            <a:t>0,00</a:t>
          </a:r>
          <a:r>
            <a:rPr lang="en-US" sz="1000" kern="1200" dirty="0">
              <a:solidFill>
                <a:srgbClr val="FF0000"/>
              </a:solidFill>
              <a:latin typeface="Times New Roman" pitchFamily="18" charset="0"/>
              <a:cs typeface="Times New Roman" pitchFamily="18" charset="0"/>
            </a:rPr>
            <a:t> </a:t>
          </a:r>
          <a:r>
            <a:rPr lang="sr-Cyrl-RS" sz="1000" kern="1200" dirty="0">
              <a:latin typeface="Times New Roman" pitchFamily="18" charset="0"/>
              <a:cs typeface="Times New Roman" pitchFamily="18" charset="0"/>
            </a:rPr>
            <a:t>динара</a:t>
          </a:r>
          <a:endParaRPr lang="en-US" sz="1000" kern="1200" dirty="0">
            <a:latin typeface="Times New Roman" pitchFamily="18" charset="0"/>
            <a:cs typeface="Times New Roman" pitchFamily="18" charset="0"/>
          </a:endParaRPr>
        </a:p>
      </dsp:txBody>
      <dsp:txXfrm>
        <a:off x="1086009" y="2603192"/>
        <a:ext cx="1332205" cy="1332205"/>
      </dsp:txXfrm>
    </dsp:sp>
    <dsp:sp modelId="{FC69A2CE-A671-47B5-8CD8-544465E52E9C}">
      <dsp:nvSpPr>
        <dsp:cNvPr id="0" name=""/>
        <dsp:cNvSpPr/>
      </dsp:nvSpPr>
      <dsp:spPr>
        <a:xfrm>
          <a:off x="1086009" y="868047"/>
          <a:ext cx="1332205" cy="1332205"/>
        </a:xfrm>
        <a:prstGeom prst="ellipse">
          <a:avLst/>
        </a:prstGeom>
        <a:gradFill rotWithShape="0">
          <a:gsLst>
            <a:gs pos="0">
              <a:schemeClr val="accent4">
                <a:shade val="80000"/>
                <a:alpha val="50000"/>
                <a:hueOff val="-57"/>
                <a:satOff val="1086"/>
                <a:lumOff val="5050"/>
                <a:alphaOff val="30000"/>
                <a:shade val="51000"/>
                <a:satMod val="130000"/>
              </a:schemeClr>
            </a:gs>
            <a:gs pos="80000">
              <a:schemeClr val="accent4">
                <a:shade val="80000"/>
                <a:alpha val="50000"/>
                <a:hueOff val="-57"/>
                <a:satOff val="1086"/>
                <a:lumOff val="5050"/>
                <a:alphaOff val="30000"/>
                <a:shade val="93000"/>
                <a:satMod val="130000"/>
              </a:schemeClr>
            </a:gs>
            <a:gs pos="100000">
              <a:schemeClr val="accent4">
                <a:shade val="80000"/>
                <a:alpha val="50000"/>
                <a:hueOff val="-57"/>
                <a:satOff val="1086"/>
                <a:lumOff val="5050"/>
                <a:alphaOff val="3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sr-Cyrl-RS" sz="1100" kern="1200" dirty="0" smtClean="0">
              <a:latin typeface="Times New Roman" pitchFamily="18" charset="0"/>
              <a:cs typeface="Times New Roman" pitchFamily="18" charset="0"/>
            </a:rPr>
            <a:t>Пренета неутрошена </a:t>
          </a:r>
          <a:r>
            <a:rPr lang="sr-Cyrl-RS" sz="1100" kern="1200" dirty="0">
              <a:latin typeface="Times New Roman" pitchFamily="18" charset="0"/>
              <a:cs typeface="Times New Roman" pitchFamily="18" charset="0"/>
            </a:rPr>
            <a:t>средства из ранијих година</a:t>
          </a:r>
          <a:r>
            <a:rPr lang="sr-Latn-RS" sz="1100" kern="1200" dirty="0">
              <a:latin typeface="Times New Roman" pitchFamily="18" charset="0"/>
              <a:cs typeface="Times New Roman" pitchFamily="18" charset="0"/>
            </a:rPr>
            <a:t> </a:t>
          </a:r>
          <a:r>
            <a:rPr lang="sr-Cyrl-RS" sz="1100" kern="1200" dirty="0" smtClean="0">
              <a:latin typeface="Times New Roman" pitchFamily="18" charset="0"/>
              <a:cs typeface="Times New Roman" pitchFamily="18" charset="0"/>
            </a:rPr>
            <a:t>3</a:t>
          </a:r>
          <a:r>
            <a:rPr lang="en-US" sz="1100" kern="1200" dirty="0" smtClean="0">
              <a:latin typeface="Times New Roman" pitchFamily="18" charset="0"/>
              <a:cs typeface="Times New Roman" pitchFamily="18" charset="0"/>
            </a:rPr>
            <a:t>63</a:t>
          </a:r>
          <a:r>
            <a:rPr lang="sr-Cyrl-RS" sz="1100" kern="1200" dirty="0" smtClean="0">
              <a:solidFill>
                <a:schemeClr val="tx1"/>
              </a:solidFill>
              <a:latin typeface="Times New Roman" pitchFamily="18" charset="0"/>
              <a:cs typeface="Times New Roman" pitchFamily="18" charset="0"/>
            </a:rPr>
            <a:t>.</a:t>
          </a:r>
          <a:r>
            <a:rPr lang="en-US" sz="1100" kern="1200" dirty="0" smtClean="0">
              <a:solidFill>
                <a:schemeClr val="tx1"/>
              </a:solidFill>
              <a:latin typeface="Times New Roman" pitchFamily="18" charset="0"/>
              <a:cs typeface="Times New Roman" pitchFamily="18" charset="0"/>
            </a:rPr>
            <a:t>424</a:t>
          </a:r>
          <a:r>
            <a:rPr lang="sr-Cyrl-RS" sz="1100" kern="1200" dirty="0" smtClean="0">
              <a:solidFill>
                <a:schemeClr val="tx1"/>
              </a:solidFill>
              <a:latin typeface="Times New Roman" pitchFamily="18" charset="0"/>
              <a:cs typeface="Times New Roman" pitchFamily="18" charset="0"/>
            </a:rPr>
            <a:t>.</a:t>
          </a:r>
          <a:r>
            <a:rPr lang="en-US" sz="1100" kern="1200" dirty="0" smtClean="0">
              <a:solidFill>
                <a:schemeClr val="tx1"/>
              </a:solidFill>
              <a:latin typeface="Times New Roman" pitchFamily="18" charset="0"/>
              <a:cs typeface="Times New Roman" pitchFamily="18" charset="0"/>
            </a:rPr>
            <a:t>878</a:t>
          </a:r>
          <a:r>
            <a:rPr lang="sr-Cyrl-RS" sz="1100" kern="1200" dirty="0" smtClean="0">
              <a:solidFill>
                <a:schemeClr val="tx1"/>
              </a:solidFill>
              <a:latin typeface="Times New Roman" pitchFamily="18" charset="0"/>
              <a:cs typeface="Times New Roman" pitchFamily="18" charset="0"/>
            </a:rPr>
            <a:t>,00динара</a:t>
          </a:r>
          <a:endParaRPr lang="en-US" sz="1100" kern="1200" dirty="0">
            <a:solidFill>
              <a:schemeClr val="tx1"/>
            </a:solidFill>
            <a:latin typeface="Times New Roman" pitchFamily="18" charset="0"/>
            <a:cs typeface="Times New Roman" pitchFamily="18" charset="0"/>
          </a:endParaRPr>
        </a:p>
      </dsp:txBody>
      <dsp:txXfrm>
        <a:off x="1086009" y="868047"/>
        <a:ext cx="1332205" cy="133220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6144CDB-22C1-4337-9F95-C3A522A707D1}">
      <dsp:nvSpPr>
        <dsp:cNvPr id="0" name=""/>
        <dsp:cNvSpPr/>
      </dsp:nvSpPr>
      <dsp:spPr>
        <a:xfrm>
          <a:off x="0" y="11222"/>
          <a:ext cx="2057399" cy="675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sr-Cyrl-RS" sz="2400" b="1" kern="1200" dirty="0">
              <a:latin typeface="Times New Roman" pitchFamily="18" charset="0"/>
              <a:cs typeface="Times New Roman" pitchFamily="18" charset="0"/>
            </a:rPr>
            <a:t>Расходи за запослене</a:t>
          </a:r>
          <a:endParaRPr lang="en-US" sz="2400" b="1" kern="1200" dirty="0">
            <a:latin typeface="Times New Roman" pitchFamily="18" charset="0"/>
            <a:cs typeface="Times New Roman" pitchFamily="18" charset="0"/>
          </a:endParaRPr>
        </a:p>
      </dsp:txBody>
      <dsp:txXfrm>
        <a:off x="0" y="11222"/>
        <a:ext cx="2057399" cy="675259"/>
      </dsp:txXfrm>
    </dsp:sp>
    <dsp:sp modelId="{02385D1D-92EB-445D-B736-940004751C79}">
      <dsp:nvSpPr>
        <dsp:cNvPr id="0" name=""/>
        <dsp:cNvSpPr/>
      </dsp:nvSpPr>
      <dsp:spPr>
        <a:xfrm>
          <a:off x="2057399" y="11222"/>
          <a:ext cx="411479" cy="675259"/>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B6658A-32E0-42C7-B82A-240BF45CF27D}">
      <dsp:nvSpPr>
        <dsp:cNvPr id="0" name=""/>
        <dsp:cNvSpPr/>
      </dsp:nvSpPr>
      <dsp:spPr>
        <a:xfrm>
          <a:off x="2633471" y="2684"/>
          <a:ext cx="5564833" cy="692336"/>
        </a:xfrm>
        <a:prstGeom prst="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sr-Cyrl-RS" sz="1200" b="1" kern="1200" dirty="0">
              <a:solidFill>
                <a:schemeClr val="bg1"/>
              </a:solidFill>
              <a:latin typeface="Times New Roman" pitchFamily="18" charset="0"/>
              <a:cs typeface="Times New Roman" pitchFamily="18" charset="0"/>
            </a:rPr>
            <a:t>Расходи за запослене </a:t>
          </a:r>
          <a:r>
            <a:rPr lang="sr-Cyrl-RS" sz="1200" kern="1200" dirty="0">
              <a:solidFill>
                <a:schemeClr val="bg1"/>
              </a:solidFill>
              <a:latin typeface="Times New Roman" pitchFamily="18" charset="0"/>
              <a:cs typeface="Times New Roman" pitchFamily="18" charset="0"/>
            </a:rPr>
            <a:t>представљају све трошкове за запослене, како у управи тако и код буџетских корисника</a:t>
          </a:r>
          <a:endParaRPr lang="en-US" sz="1200" kern="1200" dirty="0">
            <a:solidFill>
              <a:schemeClr val="bg1"/>
            </a:solidFill>
            <a:latin typeface="Times New Roman" pitchFamily="18" charset="0"/>
            <a:cs typeface="Times New Roman" pitchFamily="18" charset="0"/>
          </a:endParaRPr>
        </a:p>
      </dsp:txBody>
      <dsp:txXfrm>
        <a:off x="2633471" y="2684"/>
        <a:ext cx="5564833" cy="692336"/>
      </dsp:txXfrm>
    </dsp:sp>
    <dsp:sp modelId="{F40D94EA-52E0-4740-A924-EAF350BDF213}">
      <dsp:nvSpPr>
        <dsp:cNvPr id="0" name=""/>
        <dsp:cNvSpPr/>
      </dsp:nvSpPr>
      <dsp:spPr>
        <a:xfrm>
          <a:off x="0" y="711122"/>
          <a:ext cx="2057399" cy="974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sr-Cyrl-RS" sz="2400" b="1" kern="1200" dirty="0">
              <a:latin typeface="Times New Roman" pitchFamily="18" charset="0"/>
              <a:cs typeface="Times New Roman" pitchFamily="18" charset="0"/>
            </a:rPr>
            <a:t>Коришћење роба и услуга </a:t>
          </a:r>
          <a:endParaRPr lang="en-US" sz="2400" kern="1200" dirty="0">
            <a:latin typeface="Times New Roman" pitchFamily="18" charset="0"/>
            <a:cs typeface="Times New Roman" pitchFamily="18" charset="0"/>
          </a:endParaRPr>
        </a:p>
      </dsp:txBody>
      <dsp:txXfrm>
        <a:off x="0" y="711122"/>
        <a:ext cx="2057399" cy="974144"/>
      </dsp:txXfrm>
    </dsp:sp>
    <dsp:sp modelId="{0E930D30-96BC-4D43-B65A-EE88C46DBE48}">
      <dsp:nvSpPr>
        <dsp:cNvPr id="0" name=""/>
        <dsp:cNvSpPr/>
      </dsp:nvSpPr>
      <dsp:spPr>
        <a:xfrm>
          <a:off x="2057399" y="711122"/>
          <a:ext cx="411479" cy="974144"/>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6BA9D27-2D60-4BA7-98A9-E18E57FDB6CB}">
      <dsp:nvSpPr>
        <dsp:cNvPr id="0" name=""/>
        <dsp:cNvSpPr/>
      </dsp:nvSpPr>
      <dsp:spPr>
        <a:xfrm>
          <a:off x="2633471" y="711122"/>
          <a:ext cx="5596128" cy="974144"/>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114300" lvl="1" indent="-114300" algn="just" defTabSz="533400">
            <a:lnSpc>
              <a:spcPct val="90000"/>
            </a:lnSpc>
            <a:spcBef>
              <a:spcPct val="0"/>
            </a:spcBef>
            <a:spcAft>
              <a:spcPct val="15000"/>
            </a:spcAft>
            <a:buChar char="••"/>
          </a:pPr>
          <a:r>
            <a:rPr lang="sr-Cyrl-RS" sz="1200" b="1" kern="1200" dirty="0">
              <a:solidFill>
                <a:schemeClr val="tx1"/>
              </a:solidFill>
              <a:latin typeface="Times New Roman" pitchFamily="18" charset="0"/>
              <a:cs typeface="Times New Roman" pitchFamily="18" charset="0"/>
            </a:rPr>
            <a:t>Коришћење роба и услуга </a:t>
          </a:r>
          <a:r>
            <a:rPr lang="sr-Cyrl-RS" sz="1200" kern="1200" dirty="0">
              <a:solidFill>
                <a:schemeClr val="tx1"/>
              </a:solidFill>
              <a:latin typeface="Times New Roman" pitchFamily="18" charset="0"/>
              <a:cs typeface="Times New Roman" pitchFamily="18" charset="0"/>
            </a:rPr>
            <a:t>обухватају сталне трошкове, путне трошкове, услуге по уговору, специјализоване услуге, трошкове материјала и текуће поправке и одржавање</a:t>
          </a:r>
          <a:r>
            <a:rPr lang="sr-Cyrl-RS" sz="1400" kern="1200" dirty="0">
              <a:solidFill>
                <a:schemeClr val="tx1"/>
              </a:solidFill>
              <a:latin typeface="Times New Roman" pitchFamily="18" charset="0"/>
              <a:cs typeface="Times New Roman" pitchFamily="18" charset="0"/>
            </a:rPr>
            <a:t>.</a:t>
          </a:r>
          <a:endParaRPr lang="en-US" sz="1400" kern="1200" dirty="0">
            <a:solidFill>
              <a:schemeClr val="tx1"/>
            </a:solidFill>
            <a:latin typeface="Times New Roman" pitchFamily="18" charset="0"/>
            <a:cs typeface="Times New Roman" pitchFamily="18" charset="0"/>
          </a:endParaRPr>
        </a:p>
      </dsp:txBody>
      <dsp:txXfrm>
        <a:off x="2633471" y="711122"/>
        <a:ext cx="5596128" cy="974144"/>
      </dsp:txXfrm>
    </dsp:sp>
    <dsp:sp modelId="{CCB8139E-CA19-491D-9FCD-6BF28923C725}">
      <dsp:nvSpPr>
        <dsp:cNvPr id="0" name=""/>
        <dsp:cNvSpPr/>
      </dsp:nvSpPr>
      <dsp:spPr>
        <a:xfrm>
          <a:off x="0" y="1701368"/>
          <a:ext cx="2057399" cy="675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sr-Cyrl-RS" sz="2400" b="1" kern="1200" dirty="0">
              <a:latin typeface="Times New Roman" pitchFamily="18" charset="0"/>
              <a:cs typeface="Times New Roman" pitchFamily="18" charset="0"/>
            </a:rPr>
            <a:t>Дотације и трансфери</a:t>
          </a:r>
          <a:endParaRPr lang="en-US" sz="2400" b="1" kern="1200" dirty="0">
            <a:latin typeface="Times New Roman" pitchFamily="18" charset="0"/>
            <a:cs typeface="Times New Roman" pitchFamily="18" charset="0"/>
          </a:endParaRPr>
        </a:p>
      </dsp:txBody>
      <dsp:txXfrm>
        <a:off x="0" y="1701368"/>
        <a:ext cx="2057399" cy="675259"/>
      </dsp:txXfrm>
    </dsp:sp>
    <dsp:sp modelId="{14D1633C-A097-4A5A-8269-B04E98857E56}">
      <dsp:nvSpPr>
        <dsp:cNvPr id="0" name=""/>
        <dsp:cNvSpPr/>
      </dsp:nvSpPr>
      <dsp:spPr>
        <a:xfrm>
          <a:off x="2057399" y="1701368"/>
          <a:ext cx="411479" cy="675259"/>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FD7BD8-195B-4FA4-9414-4F4C582F5570}">
      <dsp:nvSpPr>
        <dsp:cNvPr id="0" name=""/>
        <dsp:cNvSpPr/>
      </dsp:nvSpPr>
      <dsp:spPr>
        <a:xfrm>
          <a:off x="2633471" y="1701368"/>
          <a:ext cx="5596128" cy="675259"/>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114300" lvl="1" indent="-114300" algn="just" defTabSz="533400">
            <a:lnSpc>
              <a:spcPct val="90000"/>
            </a:lnSpc>
            <a:spcBef>
              <a:spcPct val="0"/>
            </a:spcBef>
            <a:spcAft>
              <a:spcPct val="15000"/>
            </a:spcAft>
            <a:buChar char="••"/>
          </a:pPr>
          <a:r>
            <a:rPr lang="sr-Cyrl-RS" sz="1200" b="1" kern="1200" dirty="0">
              <a:solidFill>
                <a:schemeClr val="tx1"/>
              </a:solidFill>
              <a:latin typeface="Times New Roman" pitchFamily="18" charset="0"/>
              <a:cs typeface="Times New Roman" pitchFamily="18" charset="0"/>
            </a:rPr>
            <a:t>Дотације и трансфери </a:t>
          </a:r>
          <a:r>
            <a:rPr lang="sr-Cyrl-RS" sz="1200" kern="1200" dirty="0">
              <a:solidFill>
                <a:schemeClr val="tx1"/>
              </a:solidFill>
              <a:latin typeface="Times New Roman" pitchFamily="18" charset="0"/>
              <a:cs typeface="Times New Roman" pitchFamily="18" charset="0"/>
            </a:rPr>
            <a:t>су трошкови које локална самоуправа </a:t>
          </a:r>
          <a:r>
            <a:rPr lang="ru-RU" sz="1200" kern="1200" dirty="0">
              <a:solidFill>
                <a:schemeClr val="tx1"/>
              </a:solidFill>
              <a:latin typeface="Times New Roman" pitchFamily="18" charset="0"/>
              <a:cs typeface="Times New Roman" pitchFamily="18" charset="0"/>
            </a:rPr>
            <a:t>има за исплату институцијама које су у примарној надлежности </a:t>
          </a:r>
          <a:r>
            <a:rPr lang="ru-RU" sz="1200" kern="1200" dirty="0" smtClean="0">
              <a:solidFill>
                <a:schemeClr val="tx1"/>
              </a:solidFill>
              <a:latin typeface="Times New Roman" pitchFamily="18" charset="0"/>
              <a:cs typeface="Times New Roman" pitchFamily="18" charset="0"/>
            </a:rPr>
            <a:t>централног </a:t>
          </a:r>
          <a:r>
            <a:rPr lang="ru-RU" sz="1200" kern="1200" dirty="0">
              <a:solidFill>
                <a:schemeClr val="tx1"/>
              </a:solidFill>
              <a:latin typeface="Times New Roman" pitchFamily="18" charset="0"/>
              <a:cs typeface="Times New Roman" pitchFamily="18" charset="0"/>
            </a:rPr>
            <a:t>нивоа</a:t>
          </a:r>
          <a:r>
            <a:rPr lang="sr-Cyrl-RS" sz="1200" kern="1200" dirty="0">
              <a:solidFill>
                <a:schemeClr val="tx1"/>
              </a:solidFill>
              <a:latin typeface="Times New Roman" pitchFamily="18" charset="0"/>
              <a:cs typeface="Times New Roman" pitchFamily="18" charset="0"/>
            </a:rPr>
            <a:t> као што су школе, центар за социјални рад, дом здравља</a:t>
          </a:r>
          <a:r>
            <a:rPr lang="sr-Cyrl-RS" sz="1400" kern="1200" dirty="0">
              <a:solidFill>
                <a:schemeClr val="tx1"/>
              </a:solidFill>
              <a:latin typeface="Times New Roman" pitchFamily="18" charset="0"/>
              <a:cs typeface="Times New Roman" pitchFamily="18" charset="0"/>
            </a:rPr>
            <a:t>.</a:t>
          </a:r>
          <a:r>
            <a:rPr lang="en-US" sz="1400" kern="1200" dirty="0">
              <a:solidFill>
                <a:schemeClr val="tx1"/>
              </a:solidFill>
              <a:latin typeface="Times New Roman" pitchFamily="18" charset="0"/>
              <a:cs typeface="Times New Roman" pitchFamily="18" charset="0"/>
            </a:rPr>
            <a:t> </a:t>
          </a:r>
        </a:p>
      </dsp:txBody>
      <dsp:txXfrm>
        <a:off x="2633471" y="1701368"/>
        <a:ext cx="5596128" cy="675259"/>
      </dsp:txXfrm>
    </dsp:sp>
    <dsp:sp modelId="{9312B733-3AEB-49F6-8245-08553BA2949B}">
      <dsp:nvSpPr>
        <dsp:cNvPr id="0" name=""/>
        <dsp:cNvSpPr/>
      </dsp:nvSpPr>
      <dsp:spPr>
        <a:xfrm>
          <a:off x="0" y="2392729"/>
          <a:ext cx="2057399" cy="675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sr-Cyrl-RS" sz="2400" b="1" kern="1200" dirty="0">
              <a:latin typeface="Times New Roman" pitchFamily="18" charset="0"/>
              <a:cs typeface="Times New Roman" pitchFamily="18" charset="0"/>
            </a:rPr>
            <a:t>Остали расходи</a:t>
          </a:r>
          <a:endParaRPr lang="en-US" sz="2400" b="1" kern="1200" dirty="0">
            <a:latin typeface="Times New Roman" pitchFamily="18" charset="0"/>
            <a:cs typeface="Times New Roman" pitchFamily="18" charset="0"/>
          </a:endParaRPr>
        </a:p>
      </dsp:txBody>
      <dsp:txXfrm>
        <a:off x="0" y="2392729"/>
        <a:ext cx="2057399" cy="675259"/>
      </dsp:txXfrm>
    </dsp:sp>
    <dsp:sp modelId="{435AB433-2559-485A-A03D-C32F36288071}">
      <dsp:nvSpPr>
        <dsp:cNvPr id="0" name=""/>
        <dsp:cNvSpPr/>
      </dsp:nvSpPr>
      <dsp:spPr>
        <a:xfrm>
          <a:off x="2057399" y="2392729"/>
          <a:ext cx="411479" cy="675259"/>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93D59A-7FEC-486D-89C4-D28135F6121C}">
      <dsp:nvSpPr>
        <dsp:cNvPr id="0" name=""/>
        <dsp:cNvSpPr/>
      </dsp:nvSpPr>
      <dsp:spPr>
        <a:xfrm>
          <a:off x="2633471" y="2392729"/>
          <a:ext cx="5596128" cy="675259"/>
        </a:xfrm>
        <a:prstGeom prst="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sr-Cyrl-RS" sz="1400" b="1" kern="1200" dirty="0" smtClean="0">
              <a:solidFill>
                <a:schemeClr val="tx1"/>
              </a:solidFill>
              <a:latin typeface="Times New Roman" pitchFamily="18" charset="0"/>
              <a:cs typeface="Times New Roman" pitchFamily="18" charset="0"/>
            </a:rPr>
            <a:t>Остали расходи </a:t>
          </a:r>
          <a:r>
            <a:rPr lang="sr-Cyrl-RS" sz="1400" kern="1200" dirty="0" smtClean="0">
              <a:solidFill>
                <a:schemeClr val="tx1"/>
              </a:solidFill>
              <a:latin typeface="Times New Roman" pitchFamily="18" charset="0"/>
              <a:cs typeface="Times New Roman" pitchFamily="18" charset="0"/>
            </a:rPr>
            <a:t>обухватају дотације невладиним организацијама</a:t>
          </a:r>
          <a:r>
            <a:rPr lang="sr-Cyrl-RS" sz="1400" kern="1200" dirty="0">
              <a:solidFill>
                <a:schemeClr val="tx1"/>
              </a:solidFill>
              <a:latin typeface="Times New Roman" pitchFamily="18" charset="0"/>
              <a:cs typeface="Times New Roman" pitchFamily="18" charset="0"/>
            </a:rPr>
            <a:t>, порезе, таксе, новчане казне.</a:t>
          </a:r>
          <a:endParaRPr lang="en-US" sz="1400" kern="1200" dirty="0">
            <a:solidFill>
              <a:schemeClr val="tx1"/>
            </a:solidFill>
            <a:latin typeface="Times New Roman" pitchFamily="18" charset="0"/>
            <a:cs typeface="Times New Roman" pitchFamily="18" charset="0"/>
          </a:endParaRPr>
        </a:p>
      </dsp:txBody>
      <dsp:txXfrm>
        <a:off x="2633471" y="2392729"/>
        <a:ext cx="5596128" cy="675259"/>
      </dsp:txXfrm>
    </dsp:sp>
    <dsp:sp modelId="{EFAACCF6-3A6A-4536-89B0-F0A7C44F6BE1}">
      <dsp:nvSpPr>
        <dsp:cNvPr id="0" name=""/>
        <dsp:cNvSpPr/>
      </dsp:nvSpPr>
      <dsp:spPr>
        <a:xfrm>
          <a:off x="0" y="3102770"/>
          <a:ext cx="2057399" cy="3985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sr-Cyrl-RS" sz="2400" b="1" kern="1200" dirty="0">
              <a:latin typeface="Times New Roman" pitchFamily="18" charset="0"/>
              <a:cs typeface="Times New Roman" pitchFamily="18" charset="0"/>
            </a:rPr>
            <a:t>Субвенције</a:t>
          </a:r>
          <a:endParaRPr lang="en-US" sz="2400" b="1" kern="1200" dirty="0">
            <a:latin typeface="Times New Roman" pitchFamily="18" charset="0"/>
            <a:cs typeface="Times New Roman" pitchFamily="18" charset="0"/>
          </a:endParaRPr>
        </a:p>
      </dsp:txBody>
      <dsp:txXfrm>
        <a:off x="0" y="3102770"/>
        <a:ext cx="2057399" cy="398513"/>
      </dsp:txXfrm>
    </dsp:sp>
    <dsp:sp modelId="{6497CA82-45EE-4BD1-AEB4-CC3961FBFB74}">
      <dsp:nvSpPr>
        <dsp:cNvPr id="0" name=""/>
        <dsp:cNvSpPr/>
      </dsp:nvSpPr>
      <dsp:spPr>
        <a:xfrm>
          <a:off x="2057399" y="3084090"/>
          <a:ext cx="411479" cy="435874"/>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05939C-6B40-4C32-897A-4A6DC3E71E5B}">
      <dsp:nvSpPr>
        <dsp:cNvPr id="0" name=""/>
        <dsp:cNvSpPr/>
      </dsp:nvSpPr>
      <dsp:spPr>
        <a:xfrm>
          <a:off x="2633471" y="3101453"/>
          <a:ext cx="5574771" cy="401148"/>
        </a:xfrm>
        <a:prstGeom prst="rect">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ru-RU" sz="1400" b="1" kern="1200" dirty="0">
              <a:solidFill>
                <a:schemeClr val="tx1"/>
              </a:solidFill>
              <a:latin typeface="Times New Roman" pitchFamily="18" charset="0"/>
              <a:cs typeface="Times New Roman" pitchFamily="18" charset="0"/>
            </a:rPr>
            <a:t>Субвенције</a:t>
          </a:r>
          <a:r>
            <a:rPr lang="ru-RU" sz="1400" kern="1200" dirty="0">
              <a:solidFill>
                <a:schemeClr val="tx1"/>
              </a:solidFill>
              <a:latin typeface="Times New Roman" pitchFamily="18" charset="0"/>
              <a:cs typeface="Times New Roman" pitchFamily="18" charset="0"/>
            </a:rPr>
            <a:t> сe </a:t>
          </a:r>
          <a:r>
            <a:rPr lang="ru-RU" sz="1400" kern="1200" dirty="0" smtClean="0">
              <a:solidFill>
                <a:schemeClr val="tx1"/>
              </a:solidFill>
              <a:latin typeface="Times New Roman" pitchFamily="18" charset="0"/>
              <a:cs typeface="Times New Roman" pitchFamily="18" charset="0"/>
            </a:rPr>
            <a:t>одобравају  </a:t>
          </a:r>
          <a:r>
            <a:rPr lang="ru-RU" sz="1400" kern="1200" dirty="0">
              <a:solidFill>
                <a:schemeClr val="tx1"/>
              </a:solidFill>
              <a:latin typeface="Times New Roman" pitchFamily="18" charset="0"/>
              <a:cs typeface="Times New Roman" pitchFamily="18" charset="0"/>
            </a:rPr>
            <a:t>пољопривредним </a:t>
          </a:r>
          <a:r>
            <a:rPr lang="ru-RU" sz="1400" kern="1200" dirty="0" smtClean="0">
              <a:solidFill>
                <a:schemeClr val="tx1"/>
              </a:solidFill>
              <a:latin typeface="Times New Roman" pitchFamily="18" charset="0"/>
              <a:cs typeface="Times New Roman" pitchFamily="18" charset="0"/>
            </a:rPr>
            <a:t>произвођачима и приватним предузећима. </a:t>
          </a:r>
          <a:endParaRPr lang="en-US" sz="1400" kern="1200" dirty="0">
            <a:solidFill>
              <a:schemeClr val="tx1"/>
            </a:solidFill>
            <a:latin typeface="Times New Roman" pitchFamily="18" charset="0"/>
            <a:cs typeface="Times New Roman" pitchFamily="18" charset="0"/>
          </a:endParaRPr>
        </a:p>
      </dsp:txBody>
      <dsp:txXfrm>
        <a:off x="2633471" y="3101453"/>
        <a:ext cx="5574771" cy="401148"/>
      </dsp:txXfrm>
    </dsp:sp>
    <dsp:sp modelId="{939B76D1-BB33-4E50-9ECD-839FB5787B95}">
      <dsp:nvSpPr>
        <dsp:cNvPr id="0" name=""/>
        <dsp:cNvSpPr/>
      </dsp:nvSpPr>
      <dsp:spPr>
        <a:xfrm>
          <a:off x="0" y="3536065"/>
          <a:ext cx="2057399" cy="675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sr-Cyrl-RS" sz="2400" b="1" kern="1200" dirty="0">
              <a:latin typeface="Times New Roman" pitchFamily="18" charset="0"/>
              <a:cs typeface="Times New Roman" pitchFamily="18" charset="0"/>
            </a:rPr>
            <a:t>Социјална заштита</a:t>
          </a:r>
          <a:endParaRPr lang="en-US" sz="2400" b="1" kern="1200" dirty="0">
            <a:latin typeface="Times New Roman" pitchFamily="18" charset="0"/>
            <a:cs typeface="Times New Roman" pitchFamily="18" charset="0"/>
          </a:endParaRPr>
        </a:p>
      </dsp:txBody>
      <dsp:txXfrm>
        <a:off x="0" y="3536065"/>
        <a:ext cx="2057399" cy="675259"/>
      </dsp:txXfrm>
    </dsp:sp>
    <dsp:sp modelId="{7845F59F-6101-48DE-ABCC-EC5351843F5B}">
      <dsp:nvSpPr>
        <dsp:cNvPr id="0" name=""/>
        <dsp:cNvSpPr/>
      </dsp:nvSpPr>
      <dsp:spPr>
        <a:xfrm>
          <a:off x="2057399" y="3536065"/>
          <a:ext cx="411479" cy="675259"/>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3D6F8D-5103-4DCA-8971-053A6B7A987B}">
      <dsp:nvSpPr>
        <dsp:cNvPr id="0" name=""/>
        <dsp:cNvSpPr/>
      </dsp:nvSpPr>
      <dsp:spPr>
        <a:xfrm>
          <a:off x="2633471" y="3536065"/>
          <a:ext cx="5596128" cy="675259"/>
        </a:xfrm>
        <a:prstGeom prst="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114300" lvl="1" indent="-114300" algn="just" defTabSz="533400">
            <a:lnSpc>
              <a:spcPct val="90000"/>
            </a:lnSpc>
            <a:spcBef>
              <a:spcPct val="0"/>
            </a:spcBef>
            <a:spcAft>
              <a:spcPct val="15000"/>
            </a:spcAft>
            <a:buChar char="••"/>
          </a:pPr>
          <a:r>
            <a:rPr lang="sr-Cyrl-RS" sz="1200" b="1" kern="1200" dirty="0">
              <a:solidFill>
                <a:schemeClr val="tx1"/>
              </a:solidFill>
              <a:latin typeface="Times New Roman" pitchFamily="18" charset="0"/>
              <a:cs typeface="Times New Roman" pitchFamily="18" charset="0"/>
            </a:rPr>
            <a:t>Социјална заштита </a:t>
          </a:r>
          <a:r>
            <a:rPr lang="sr-Cyrl-RS" sz="1200" kern="1200" dirty="0">
              <a:solidFill>
                <a:schemeClr val="tx1"/>
              </a:solidFill>
              <a:latin typeface="Times New Roman" pitchFamily="18" charset="0"/>
              <a:cs typeface="Times New Roman" pitchFamily="18" charset="0"/>
            </a:rPr>
            <a:t>обухвата све трошкове исплате социјалне помоћи за различите категорије грађана</a:t>
          </a:r>
          <a:r>
            <a:rPr lang="sr-Cyrl-RS" sz="1400" kern="1200" dirty="0">
              <a:solidFill>
                <a:schemeClr val="tx1"/>
              </a:solidFill>
            </a:rPr>
            <a:t>.</a:t>
          </a:r>
          <a:endParaRPr lang="en-US" sz="1400" kern="1200" dirty="0">
            <a:solidFill>
              <a:schemeClr val="tx1"/>
            </a:solidFill>
          </a:endParaRPr>
        </a:p>
      </dsp:txBody>
      <dsp:txXfrm>
        <a:off x="2633471" y="3536065"/>
        <a:ext cx="5596128" cy="675259"/>
      </dsp:txXfrm>
    </dsp:sp>
    <dsp:sp modelId="{B471A916-B6F4-4017-A447-E2C98CEE19B9}">
      <dsp:nvSpPr>
        <dsp:cNvPr id="0" name=""/>
        <dsp:cNvSpPr/>
      </dsp:nvSpPr>
      <dsp:spPr>
        <a:xfrm>
          <a:off x="0" y="4227426"/>
          <a:ext cx="2057399" cy="675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sr-Cyrl-RS" sz="2400" b="1" kern="1200" dirty="0">
              <a:latin typeface="Times New Roman" pitchFamily="18" charset="0"/>
              <a:cs typeface="Times New Roman" pitchFamily="18" charset="0"/>
            </a:rPr>
            <a:t>Буџетска</a:t>
          </a:r>
          <a:r>
            <a:rPr lang="sr-Cyrl-RS" sz="500" b="1" kern="1200" dirty="0">
              <a:latin typeface="Times New Roman" pitchFamily="18" charset="0"/>
              <a:cs typeface="Times New Roman" pitchFamily="18" charset="0"/>
            </a:rPr>
            <a:t> </a:t>
          </a:r>
          <a:r>
            <a:rPr lang="sr-Cyrl-RS" sz="2400" b="1" kern="1200" dirty="0">
              <a:latin typeface="Times New Roman" pitchFamily="18" charset="0"/>
              <a:cs typeface="Times New Roman" pitchFamily="18" charset="0"/>
            </a:rPr>
            <a:t>резерва</a:t>
          </a:r>
          <a:endParaRPr lang="en-US" sz="2400" b="1" kern="1200" dirty="0">
            <a:latin typeface="Times New Roman" pitchFamily="18" charset="0"/>
            <a:cs typeface="Times New Roman" pitchFamily="18" charset="0"/>
          </a:endParaRPr>
        </a:p>
      </dsp:txBody>
      <dsp:txXfrm>
        <a:off x="0" y="4227426"/>
        <a:ext cx="2057399" cy="675259"/>
      </dsp:txXfrm>
    </dsp:sp>
    <dsp:sp modelId="{7F976215-9D17-4223-A92A-D3302071B429}">
      <dsp:nvSpPr>
        <dsp:cNvPr id="0" name=""/>
        <dsp:cNvSpPr/>
      </dsp:nvSpPr>
      <dsp:spPr>
        <a:xfrm>
          <a:off x="2057399" y="4227426"/>
          <a:ext cx="411479" cy="675259"/>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0E7D26-6540-4407-AA35-D081FC05F135}">
      <dsp:nvSpPr>
        <dsp:cNvPr id="0" name=""/>
        <dsp:cNvSpPr/>
      </dsp:nvSpPr>
      <dsp:spPr>
        <a:xfrm>
          <a:off x="2633471" y="4227426"/>
          <a:ext cx="5596128" cy="675259"/>
        </a:xfrm>
        <a:prstGeom prst="rect">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sr-Cyrl-RS" sz="1400" b="1" kern="1200" dirty="0">
              <a:solidFill>
                <a:schemeClr val="tx1"/>
              </a:solidFill>
              <a:latin typeface="Times New Roman" pitchFamily="18" charset="0"/>
              <a:cs typeface="Times New Roman" pitchFamily="18" charset="0"/>
            </a:rPr>
            <a:t>Буџетска резерва </a:t>
          </a:r>
          <a:r>
            <a:rPr lang="sr-Cyrl-RS" sz="1400" kern="1200" dirty="0">
              <a:solidFill>
                <a:schemeClr val="tx1"/>
              </a:solidFill>
              <a:latin typeface="Times New Roman" pitchFamily="18" charset="0"/>
              <a:cs typeface="Times New Roman" pitchFamily="18" charset="0"/>
            </a:rPr>
            <a:t>представља новац који се користи за непланиране или недовољно планиране сврхе, као и у случају ванредних околности.</a:t>
          </a:r>
          <a:endParaRPr lang="en-US" sz="1400" kern="1200" dirty="0">
            <a:solidFill>
              <a:schemeClr val="tx1"/>
            </a:solidFill>
            <a:latin typeface="Times New Roman" pitchFamily="18" charset="0"/>
            <a:cs typeface="Times New Roman" pitchFamily="18" charset="0"/>
          </a:endParaRPr>
        </a:p>
      </dsp:txBody>
      <dsp:txXfrm>
        <a:off x="2633471" y="4227426"/>
        <a:ext cx="5596128" cy="675259"/>
      </dsp:txXfrm>
    </dsp:sp>
    <dsp:sp modelId="{320B77C6-F8A0-4CEB-8B55-79E4A1BAF9E9}">
      <dsp:nvSpPr>
        <dsp:cNvPr id="0" name=""/>
        <dsp:cNvSpPr/>
      </dsp:nvSpPr>
      <dsp:spPr>
        <a:xfrm>
          <a:off x="0" y="4918787"/>
          <a:ext cx="2057399" cy="675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sr-Cyrl-RS" sz="2400" b="1" kern="1200" dirty="0">
              <a:latin typeface="Times New Roman" pitchFamily="18" charset="0"/>
              <a:cs typeface="Times New Roman" pitchFamily="18" charset="0"/>
            </a:rPr>
            <a:t>Капитални</a:t>
          </a:r>
          <a:r>
            <a:rPr lang="sr-Cyrl-RS" sz="500" b="1" kern="1200" dirty="0">
              <a:latin typeface="Times New Roman" pitchFamily="18" charset="0"/>
              <a:cs typeface="Times New Roman" pitchFamily="18" charset="0"/>
            </a:rPr>
            <a:t> </a:t>
          </a:r>
          <a:r>
            <a:rPr lang="sr-Cyrl-RS" sz="2400" b="1" kern="1200" dirty="0">
              <a:latin typeface="Times New Roman" pitchFamily="18" charset="0"/>
              <a:cs typeface="Times New Roman" pitchFamily="18" charset="0"/>
            </a:rPr>
            <a:t>издаци</a:t>
          </a:r>
          <a:endParaRPr lang="en-US" sz="2400" b="1" kern="1200" dirty="0">
            <a:latin typeface="Times New Roman" pitchFamily="18" charset="0"/>
            <a:cs typeface="Times New Roman" pitchFamily="18" charset="0"/>
          </a:endParaRPr>
        </a:p>
      </dsp:txBody>
      <dsp:txXfrm>
        <a:off x="0" y="4918787"/>
        <a:ext cx="2057399" cy="675259"/>
      </dsp:txXfrm>
    </dsp:sp>
    <dsp:sp modelId="{803A06C6-F698-48F4-A91D-0B2B17EECBA4}">
      <dsp:nvSpPr>
        <dsp:cNvPr id="0" name=""/>
        <dsp:cNvSpPr/>
      </dsp:nvSpPr>
      <dsp:spPr>
        <a:xfrm>
          <a:off x="2057399" y="4918787"/>
          <a:ext cx="411479" cy="675259"/>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E0050D-5592-4FFB-BC24-07DF887B3DF2}">
      <dsp:nvSpPr>
        <dsp:cNvPr id="0" name=""/>
        <dsp:cNvSpPr/>
      </dsp:nvSpPr>
      <dsp:spPr>
        <a:xfrm>
          <a:off x="2633471" y="4918787"/>
          <a:ext cx="5596128" cy="675259"/>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114300" lvl="1" indent="-114300" algn="just" defTabSz="622300">
            <a:lnSpc>
              <a:spcPct val="90000"/>
            </a:lnSpc>
            <a:spcBef>
              <a:spcPct val="0"/>
            </a:spcBef>
            <a:spcAft>
              <a:spcPct val="15000"/>
            </a:spcAft>
            <a:buChar char="••"/>
          </a:pPr>
          <a:r>
            <a:rPr lang="sr-Cyrl-RS" sz="1400" b="1" kern="1200" dirty="0">
              <a:solidFill>
                <a:schemeClr val="tx1"/>
              </a:solidFill>
              <a:latin typeface="Times New Roman" pitchFamily="18" charset="0"/>
              <a:cs typeface="Times New Roman" pitchFamily="18" charset="0"/>
            </a:rPr>
            <a:t>Капитални издаци </a:t>
          </a:r>
          <a:r>
            <a:rPr lang="sr-Cyrl-RS" sz="1400" kern="1200" dirty="0">
              <a:solidFill>
                <a:schemeClr val="tx1"/>
              </a:solidFill>
              <a:latin typeface="Times New Roman" pitchFamily="18" charset="0"/>
              <a:cs typeface="Times New Roman" pitchFamily="18" charset="0"/>
            </a:rPr>
            <a:t>су трошкови за изградњу нових, или инвестиционо одржавање постојећих објеката, набавку опреме, </a:t>
          </a:r>
          <a:r>
            <a:rPr lang="sr-Cyrl-RS" sz="1400" kern="1200" dirty="0" smtClean="0">
              <a:solidFill>
                <a:schemeClr val="tx1"/>
              </a:solidFill>
              <a:latin typeface="Times New Roman" pitchFamily="18" charset="0"/>
              <a:cs typeface="Times New Roman" pitchFamily="18" charset="0"/>
            </a:rPr>
            <a:t>машина</a:t>
          </a:r>
          <a:r>
            <a:rPr lang="en-US" sz="1400" kern="1200" dirty="0" smtClean="0">
              <a:solidFill>
                <a:schemeClr val="tx1"/>
              </a:solidFill>
              <a:latin typeface="Times New Roman" pitchFamily="18" charset="0"/>
              <a:cs typeface="Times New Roman" pitchFamily="18" charset="0"/>
            </a:rPr>
            <a:t>,</a:t>
          </a:r>
          <a:r>
            <a:rPr lang="sr-Cyrl-RS" sz="1400" kern="1200" dirty="0" smtClean="0">
              <a:solidFill>
                <a:schemeClr val="tx1"/>
              </a:solidFill>
              <a:latin typeface="Times New Roman" pitchFamily="18" charset="0"/>
              <a:cs typeface="Times New Roman" pitchFamily="18" charset="0"/>
            </a:rPr>
            <a:t> </a:t>
          </a:r>
          <a:r>
            <a:rPr lang="sr-Cyrl-RS" sz="1400" kern="1200" dirty="0">
              <a:solidFill>
                <a:schemeClr val="tx1"/>
              </a:solidFill>
              <a:latin typeface="Times New Roman" pitchFamily="18" charset="0"/>
              <a:cs typeface="Times New Roman" pitchFamily="18" charset="0"/>
            </a:rPr>
            <a:t>земљишта и слично</a:t>
          </a:r>
          <a:r>
            <a:rPr lang="sr-Cyrl-RS" sz="1800" kern="1200" dirty="0">
              <a:solidFill>
                <a:schemeClr val="tx1"/>
              </a:solidFill>
              <a:latin typeface="Times New Roman" pitchFamily="18" charset="0"/>
              <a:cs typeface="Times New Roman" pitchFamily="18" charset="0"/>
            </a:rPr>
            <a:t>.</a:t>
          </a:r>
          <a:endParaRPr lang="en-US" sz="1800" kern="1200" dirty="0">
            <a:solidFill>
              <a:schemeClr val="tx1"/>
            </a:solidFill>
            <a:latin typeface="Times New Roman" pitchFamily="18" charset="0"/>
            <a:cs typeface="Times New Roman" pitchFamily="18" charset="0"/>
          </a:endParaRPr>
        </a:p>
      </dsp:txBody>
      <dsp:txXfrm>
        <a:off x="2633471" y="4918787"/>
        <a:ext cx="5596128" cy="675259"/>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884431-F906-455C-AAF5-4FBEC1E13C27}">
      <dsp:nvSpPr>
        <dsp:cNvPr id="0" name=""/>
        <dsp:cNvSpPr/>
      </dsp:nvSpPr>
      <dsp:spPr>
        <a:xfrm>
          <a:off x="2194703" y="485832"/>
          <a:ext cx="3704076" cy="3704076"/>
        </a:xfrm>
        <a:prstGeom prst="blockArc">
          <a:avLst>
            <a:gd name="adj1" fmla="val 13404287"/>
            <a:gd name="adj2" fmla="val 16203191"/>
            <a:gd name="adj3" fmla="val 3434"/>
          </a:avLst>
        </a:prstGeom>
        <a:solidFill>
          <a:schemeClr val="accent3">
            <a:hueOff val="11250264"/>
            <a:satOff val="-16880"/>
            <a:lumOff val="-274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575E5C-DEAA-49FF-9C6A-0DF4C03D040D}">
      <dsp:nvSpPr>
        <dsp:cNvPr id="0" name=""/>
        <dsp:cNvSpPr/>
      </dsp:nvSpPr>
      <dsp:spPr>
        <a:xfrm>
          <a:off x="2239190" y="437054"/>
          <a:ext cx="3704076" cy="3704076"/>
        </a:xfrm>
        <a:prstGeom prst="blockArc">
          <a:avLst>
            <a:gd name="adj1" fmla="val 10707864"/>
            <a:gd name="adj2" fmla="val 13279597"/>
            <a:gd name="adj3" fmla="val 3434"/>
          </a:avLst>
        </a:prstGeom>
        <a:solidFill>
          <a:schemeClr val="accent3">
            <a:hueOff val="9643083"/>
            <a:satOff val="-14469"/>
            <a:lumOff val="-2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EFD8D8-F116-4363-8F07-0BDD118D8287}">
      <dsp:nvSpPr>
        <dsp:cNvPr id="0" name=""/>
        <dsp:cNvSpPr/>
      </dsp:nvSpPr>
      <dsp:spPr>
        <a:xfrm>
          <a:off x="2196528" y="880567"/>
          <a:ext cx="3704076" cy="3704076"/>
        </a:xfrm>
        <a:prstGeom prst="blockArc">
          <a:avLst>
            <a:gd name="adj1" fmla="val 9279083"/>
            <a:gd name="adj2" fmla="val 11551474"/>
            <a:gd name="adj3" fmla="val 3434"/>
          </a:avLst>
        </a:prstGeom>
        <a:solidFill>
          <a:schemeClr val="accent3">
            <a:hueOff val="8035903"/>
            <a:satOff val="-12057"/>
            <a:lumOff val="-196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9B55A0-D6BC-47A3-92D9-CF0D462CBA3E}">
      <dsp:nvSpPr>
        <dsp:cNvPr id="0" name=""/>
        <dsp:cNvSpPr/>
      </dsp:nvSpPr>
      <dsp:spPr>
        <a:xfrm>
          <a:off x="2046794" y="621833"/>
          <a:ext cx="3704076" cy="3704076"/>
        </a:xfrm>
        <a:prstGeom prst="blockArc">
          <a:avLst>
            <a:gd name="adj1" fmla="val 3826587"/>
            <a:gd name="adj2" fmla="val 8713868"/>
            <a:gd name="adj3" fmla="val 3434"/>
          </a:avLst>
        </a:prstGeom>
        <a:solidFill>
          <a:schemeClr val="accent3">
            <a:hueOff val="6428722"/>
            <a:satOff val="-9646"/>
            <a:lumOff val="-156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EBC4AA2-7966-4002-8CE2-7479E65C1C79}">
      <dsp:nvSpPr>
        <dsp:cNvPr id="0" name=""/>
        <dsp:cNvSpPr/>
      </dsp:nvSpPr>
      <dsp:spPr>
        <a:xfrm>
          <a:off x="2192240" y="557919"/>
          <a:ext cx="3704076" cy="3704076"/>
        </a:xfrm>
        <a:prstGeom prst="blockArc">
          <a:avLst>
            <a:gd name="adj1" fmla="val 1938557"/>
            <a:gd name="adj2" fmla="val 4126727"/>
            <a:gd name="adj3" fmla="val 3434"/>
          </a:avLst>
        </a:prstGeom>
        <a:solidFill>
          <a:schemeClr val="accent3">
            <a:hueOff val="4821541"/>
            <a:satOff val="-7234"/>
            <a:lumOff val="-117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B05264-FBF1-4254-AA6E-8DA1048C9EC5}">
      <dsp:nvSpPr>
        <dsp:cNvPr id="0" name=""/>
        <dsp:cNvSpPr/>
      </dsp:nvSpPr>
      <dsp:spPr>
        <a:xfrm>
          <a:off x="2269720" y="445036"/>
          <a:ext cx="3704076" cy="3704076"/>
        </a:xfrm>
        <a:prstGeom prst="blockArc">
          <a:avLst>
            <a:gd name="adj1" fmla="val 21471905"/>
            <a:gd name="adj2" fmla="val 2197199"/>
            <a:gd name="adj3" fmla="val 3434"/>
          </a:avLst>
        </a:prstGeom>
        <a:solidFill>
          <a:schemeClr val="accent3">
            <a:hueOff val="3214361"/>
            <a:satOff val="-4823"/>
            <a:lumOff val="-78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42F3FF-3AAD-4819-B004-ADDCB69227EB}">
      <dsp:nvSpPr>
        <dsp:cNvPr id="0" name=""/>
        <dsp:cNvSpPr/>
      </dsp:nvSpPr>
      <dsp:spPr>
        <a:xfrm>
          <a:off x="2269456" y="437559"/>
          <a:ext cx="3704076" cy="3704076"/>
        </a:xfrm>
        <a:prstGeom prst="blockArc">
          <a:avLst>
            <a:gd name="adj1" fmla="val 18895953"/>
            <a:gd name="adj2" fmla="val 21486035"/>
            <a:gd name="adj3" fmla="val 3434"/>
          </a:avLst>
        </a:prstGeom>
        <a:solidFill>
          <a:schemeClr val="accent3">
            <a:hueOff val="1607181"/>
            <a:satOff val="-2411"/>
            <a:lumOff val="-39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4C62812-7B8C-4DB2-9C0D-14651D9AFC46}">
      <dsp:nvSpPr>
        <dsp:cNvPr id="0" name=""/>
        <dsp:cNvSpPr/>
      </dsp:nvSpPr>
      <dsp:spPr>
        <a:xfrm>
          <a:off x="2315523" y="481930"/>
          <a:ext cx="3704076" cy="3704076"/>
        </a:xfrm>
        <a:prstGeom prst="blockArc">
          <a:avLst>
            <a:gd name="adj1" fmla="val 15974847"/>
            <a:gd name="adj2" fmla="val 18775151"/>
            <a:gd name="adj3" fmla="val 3434"/>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59436B1-B652-4794-B4F4-4850647DACEB}">
      <dsp:nvSpPr>
        <dsp:cNvPr id="0" name=""/>
        <dsp:cNvSpPr/>
      </dsp:nvSpPr>
      <dsp:spPr>
        <a:xfrm>
          <a:off x="3260864" y="1486268"/>
          <a:ext cx="1662034" cy="1703205"/>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sr-Cyrl-RS" sz="1200" kern="1200" dirty="0">
              <a:solidFill>
                <a:schemeClr val="tx1"/>
              </a:solidFill>
              <a:latin typeface="Times New Roman" pitchFamily="18" charset="0"/>
              <a:cs typeface="Times New Roman" pitchFamily="18" charset="0"/>
            </a:rPr>
            <a:t>Укупни расходи и издаци </a:t>
          </a:r>
          <a:r>
            <a:rPr lang="sr-Cyrl-RS" sz="1200" kern="1200" dirty="0" smtClean="0">
              <a:solidFill>
                <a:schemeClr val="tx1"/>
              </a:solidFill>
              <a:latin typeface="Times New Roman" pitchFamily="18" charset="0"/>
              <a:cs typeface="Times New Roman" pitchFamily="18" charset="0"/>
            </a:rPr>
            <a:t>1.543.014.878,00</a:t>
          </a:r>
        </a:p>
        <a:p>
          <a:pPr lvl="0" algn="ctr" defTabSz="533400">
            <a:lnSpc>
              <a:spcPct val="90000"/>
            </a:lnSpc>
            <a:spcBef>
              <a:spcPct val="0"/>
            </a:spcBef>
            <a:spcAft>
              <a:spcPct val="35000"/>
            </a:spcAft>
          </a:pPr>
          <a:r>
            <a:rPr lang="sr-Cyrl-RS" sz="1200" kern="1200" dirty="0" smtClean="0">
              <a:solidFill>
                <a:schemeClr val="tx1"/>
              </a:solidFill>
              <a:latin typeface="Times New Roman" pitchFamily="18" charset="0"/>
              <a:cs typeface="Times New Roman" pitchFamily="18" charset="0"/>
            </a:rPr>
            <a:t>динара</a:t>
          </a:r>
          <a:endParaRPr lang="en-US" sz="1200" kern="1200" dirty="0">
            <a:solidFill>
              <a:schemeClr val="tx1"/>
            </a:solidFill>
            <a:latin typeface="Times New Roman" pitchFamily="18" charset="0"/>
            <a:cs typeface="Times New Roman" pitchFamily="18" charset="0"/>
          </a:endParaRPr>
        </a:p>
      </dsp:txBody>
      <dsp:txXfrm>
        <a:off x="3260864" y="1486268"/>
        <a:ext cx="1662034" cy="1703205"/>
      </dsp:txXfrm>
    </dsp:sp>
    <dsp:sp modelId="{73F305AC-CFDC-45B1-8AB8-6FABD1C99179}">
      <dsp:nvSpPr>
        <dsp:cNvPr id="0" name=""/>
        <dsp:cNvSpPr/>
      </dsp:nvSpPr>
      <dsp:spPr>
        <a:xfrm>
          <a:off x="3194165" y="-157524"/>
          <a:ext cx="1708530" cy="1350307"/>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ru-RU" sz="900" b="0" kern="1200" dirty="0">
              <a:solidFill>
                <a:schemeClr val="tx1"/>
              </a:solidFill>
              <a:latin typeface="Times New Roman" pitchFamily="18" charset="0"/>
              <a:cs typeface="Times New Roman" pitchFamily="18" charset="0"/>
            </a:rPr>
            <a:t>Коришћење роба и услуга </a:t>
          </a:r>
          <a:r>
            <a:rPr lang="ru-RU" sz="900" b="0" kern="1200" dirty="0" smtClean="0">
              <a:solidFill>
                <a:schemeClr val="tx1"/>
              </a:solidFill>
              <a:latin typeface="Times New Roman" pitchFamily="18" charset="0"/>
              <a:cs typeface="Times New Roman" pitchFamily="18" charset="0"/>
            </a:rPr>
            <a:t>625.559.233,00 </a:t>
          </a:r>
          <a:r>
            <a:rPr lang="ru-RU" sz="900" b="0" kern="1200" dirty="0">
              <a:solidFill>
                <a:schemeClr val="tx1"/>
              </a:solidFill>
              <a:latin typeface="Times New Roman" pitchFamily="18" charset="0"/>
              <a:cs typeface="Times New Roman" pitchFamily="18" charset="0"/>
            </a:rPr>
            <a:t>динара</a:t>
          </a:r>
          <a:endParaRPr lang="en-US" sz="900" b="0" kern="1200" dirty="0">
            <a:solidFill>
              <a:schemeClr val="tx1"/>
            </a:solidFill>
            <a:latin typeface="Times New Roman" pitchFamily="18" charset="0"/>
            <a:cs typeface="Times New Roman" pitchFamily="18" charset="0"/>
          </a:endParaRPr>
        </a:p>
      </dsp:txBody>
      <dsp:txXfrm>
        <a:off x="3194165" y="-157524"/>
        <a:ext cx="1708530" cy="1350307"/>
      </dsp:txXfrm>
    </dsp:sp>
    <dsp:sp modelId="{A14630AA-C1BD-4A7E-B665-0A7C9B6C19C9}">
      <dsp:nvSpPr>
        <dsp:cNvPr id="0" name=""/>
        <dsp:cNvSpPr/>
      </dsp:nvSpPr>
      <dsp:spPr>
        <a:xfrm>
          <a:off x="4641968" y="304794"/>
          <a:ext cx="1530231" cy="1392367"/>
        </a:xfrm>
        <a:prstGeom prst="ellipse">
          <a:avLst/>
        </a:prstGeom>
        <a:solidFill>
          <a:schemeClr val="accent3">
            <a:hueOff val="1607181"/>
            <a:satOff val="-2411"/>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r-Cyrl-RS" sz="900" b="0" kern="1200" dirty="0">
              <a:solidFill>
                <a:schemeClr val="tx1"/>
              </a:solidFill>
              <a:latin typeface="Times New Roman" pitchFamily="18" charset="0"/>
              <a:cs typeface="Times New Roman" pitchFamily="18" charset="0"/>
            </a:rPr>
            <a:t>Дотације и трансфери </a:t>
          </a:r>
          <a:r>
            <a:rPr lang="en-US" sz="900" b="0" kern="1200" dirty="0" smtClean="0">
              <a:solidFill>
                <a:schemeClr val="tx1"/>
              </a:solidFill>
              <a:latin typeface="Times New Roman" pitchFamily="18" charset="0"/>
              <a:cs typeface="Times New Roman" pitchFamily="18" charset="0"/>
            </a:rPr>
            <a:t>211.710.</a:t>
          </a:r>
          <a:r>
            <a:rPr lang="sr-Cyrl-RS" sz="900" b="0" kern="1200" dirty="0" smtClean="0">
              <a:solidFill>
                <a:schemeClr val="tx1"/>
              </a:solidFill>
              <a:latin typeface="Times New Roman" pitchFamily="18" charset="0"/>
              <a:cs typeface="Times New Roman" pitchFamily="18" charset="0"/>
            </a:rPr>
            <a:t>000</a:t>
          </a:r>
          <a:r>
            <a:rPr lang="en-US" sz="900" b="0" kern="1200" dirty="0" smtClean="0">
              <a:solidFill>
                <a:schemeClr val="tx1"/>
              </a:solidFill>
              <a:latin typeface="Times New Roman" pitchFamily="18" charset="0"/>
              <a:cs typeface="Times New Roman" pitchFamily="18" charset="0"/>
            </a:rPr>
            <a:t>,00</a:t>
          </a:r>
          <a:r>
            <a:rPr lang="sr-Cyrl-RS" sz="900" b="0" kern="1200" dirty="0" smtClean="0">
              <a:solidFill>
                <a:schemeClr val="tx1"/>
              </a:solidFill>
              <a:latin typeface="Times New Roman" pitchFamily="18" charset="0"/>
              <a:cs typeface="Times New Roman" pitchFamily="18" charset="0"/>
            </a:rPr>
            <a:t> </a:t>
          </a:r>
          <a:r>
            <a:rPr lang="sr-Cyrl-RS" sz="900" b="0" kern="1200" dirty="0">
              <a:solidFill>
                <a:schemeClr val="tx1"/>
              </a:solidFill>
              <a:latin typeface="Times New Roman" pitchFamily="18" charset="0"/>
              <a:cs typeface="Times New Roman" pitchFamily="18" charset="0"/>
            </a:rPr>
            <a:t>динара</a:t>
          </a:r>
          <a:endParaRPr lang="en-US" sz="900" b="0" kern="1200" dirty="0">
            <a:solidFill>
              <a:schemeClr val="tx1"/>
            </a:solidFill>
            <a:latin typeface="Times New Roman" pitchFamily="18" charset="0"/>
            <a:cs typeface="Times New Roman" pitchFamily="18" charset="0"/>
          </a:endParaRPr>
        </a:p>
      </dsp:txBody>
      <dsp:txXfrm>
        <a:off x="4641968" y="304794"/>
        <a:ext cx="1530231" cy="1392367"/>
      </dsp:txXfrm>
    </dsp:sp>
    <dsp:sp modelId="{E43F7264-94BE-4E7E-8A98-A0D70BB3AF06}">
      <dsp:nvSpPr>
        <dsp:cNvPr id="0" name=""/>
        <dsp:cNvSpPr/>
      </dsp:nvSpPr>
      <dsp:spPr>
        <a:xfrm>
          <a:off x="5145091" y="1524002"/>
          <a:ext cx="1591289" cy="1410526"/>
        </a:xfrm>
        <a:prstGeom prst="ellipse">
          <a:avLst/>
        </a:prstGeom>
        <a:solidFill>
          <a:schemeClr val="accent3">
            <a:hueOff val="3214361"/>
            <a:satOff val="-4823"/>
            <a:lumOff val="-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r-Cyrl-RS" sz="900" kern="1200" dirty="0">
              <a:solidFill>
                <a:schemeClr val="tx1"/>
              </a:solidFill>
              <a:latin typeface="Times New Roman" pitchFamily="18" charset="0"/>
              <a:cs typeface="Times New Roman" pitchFamily="18" charset="0"/>
            </a:rPr>
            <a:t>Расходи за запослене </a:t>
          </a:r>
          <a:r>
            <a:rPr lang="sr-Cyrl-RS" sz="900" kern="1200" dirty="0" smtClean="0">
              <a:solidFill>
                <a:schemeClr val="tx1"/>
              </a:solidFill>
              <a:latin typeface="Times New Roman" pitchFamily="18" charset="0"/>
              <a:cs typeface="Times New Roman" pitchFamily="18" charset="0"/>
            </a:rPr>
            <a:t>233.381.000,00динара</a:t>
          </a:r>
          <a:endParaRPr lang="en-US" sz="900" kern="1200" dirty="0">
            <a:solidFill>
              <a:schemeClr val="tx1"/>
            </a:solidFill>
            <a:latin typeface="Times New Roman" pitchFamily="18" charset="0"/>
            <a:cs typeface="Times New Roman" pitchFamily="18" charset="0"/>
          </a:endParaRPr>
        </a:p>
      </dsp:txBody>
      <dsp:txXfrm>
        <a:off x="5145091" y="1524002"/>
        <a:ext cx="1591289" cy="1410526"/>
      </dsp:txXfrm>
    </dsp:sp>
    <dsp:sp modelId="{115526CD-270E-4C52-A164-15F2B6F9FE39}">
      <dsp:nvSpPr>
        <dsp:cNvPr id="0" name=""/>
        <dsp:cNvSpPr/>
      </dsp:nvSpPr>
      <dsp:spPr>
        <a:xfrm>
          <a:off x="4791150" y="2803313"/>
          <a:ext cx="1583102" cy="1159087"/>
        </a:xfrm>
        <a:prstGeom prst="ellipse">
          <a:avLst/>
        </a:prstGeom>
        <a:solidFill>
          <a:schemeClr val="accent3">
            <a:hueOff val="4821541"/>
            <a:satOff val="-7234"/>
            <a:lumOff val="-11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r-Cyrl-RS" sz="900" kern="1200" dirty="0">
              <a:solidFill>
                <a:schemeClr val="tx1"/>
              </a:solidFill>
              <a:latin typeface="Times New Roman" pitchFamily="18" charset="0"/>
              <a:cs typeface="Times New Roman" pitchFamily="18" charset="0"/>
            </a:rPr>
            <a:t>Социјална помоћ </a:t>
          </a:r>
          <a:r>
            <a:rPr lang="sr-Cyrl-RS" sz="900" kern="1200" dirty="0" smtClean="0">
              <a:solidFill>
                <a:schemeClr val="tx1"/>
              </a:solidFill>
              <a:latin typeface="Times New Roman" pitchFamily="18" charset="0"/>
              <a:cs typeface="Times New Roman" pitchFamily="18" charset="0"/>
            </a:rPr>
            <a:t>55.130.000,00 динара</a:t>
          </a:r>
          <a:endParaRPr lang="en-US" sz="900" kern="1200" dirty="0">
            <a:solidFill>
              <a:schemeClr val="tx1"/>
            </a:solidFill>
            <a:latin typeface="Times New Roman" pitchFamily="18" charset="0"/>
            <a:cs typeface="Times New Roman" pitchFamily="18" charset="0"/>
          </a:endParaRPr>
        </a:p>
      </dsp:txBody>
      <dsp:txXfrm>
        <a:off x="4791150" y="2803313"/>
        <a:ext cx="1583102" cy="1159087"/>
      </dsp:txXfrm>
    </dsp:sp>
    <dsp:sp modelId="{5101AD7C-EA94-402A-A388-0FD916639D60}">
      <dsp:nvSpPr>
        <dsp:cNvPr id="0" name=""/>
        <dsp:cNvSpPr/>
      </dsp:nvSpPr>
      <dsp:spPr>
        <a:xfrm>
          <a:off x="4098850" y="3581393"/>
          <a:ext cx="1208601" cy="1050749"/>
        </a:xfrm>
        <a:prstGeom prst="ellipse">
          <a:avLst/>
        </a:prstGeom>
        <a:solidFill>
          <a:schemeClr val="accent3">
            <a:hueOff val="6428722"/>
            <a:satOff val="-9646"/>
            <a:lumOff val="-1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r-Cyrl-RS" sz="900" kern="1200" dirty="0">
              <a:solidFill>
                <a:schemeClr val="tx1"/>
              </a:solidFill>
              <a:latin typeface="Times New Roman" pitchFamily="18" charset="0"/>
              <a:cs typeface="Times New Roman" pitchFamily="18" charset="0"/>
            </a:rPr>
            <a:t>Субвенције </a:t>
          </a:r>
          <a:r>
            <a:rPr lang="sr-Cyrl-RS" sz="900" kern="1200" dirty="0" smtClean="0">
              <a:solidFill>
                <a:schemeClr val="tx1"/>
              </a:solidFill>
              <a:latin typeface="Times New Roman" pitchFamily="18" charset="0"/>
              <a:cs typeface="Times New Roman" pitchFamily="18" charset="0"/>
            </a:rPr>
            <a:t>27.800.000,00</a:t>
          </a:r>
          <a:r>
            <a:rPr lang="en-US" sz="900" kern="1200" dirty="0" smtClean="0">
              <a:solidFill>
                <a:schemeClr val="tx1"/>
              </a:solidFill>
              <a:latin typeface="Times New Roman" pitchFamily="18" charset="0"/>
              <a:cs typeface="Times New Roman" pitchFamily="18" charset="0"/>
            </a:rPr>
            <a:t> </a:t>
          </a:r>
          <a:r>
            <a:rPr lang="sr-Cyrl-RS" sz="900" kern="1200" dirty="0" smtClean="0">
              <a:solidFill>
                <a:schemeClr val="tx1"/>
              </a:solidFill>
              <a:latin typeface="Times New Roman" pitchFamily="18" charset="0"/>
              <a:cs typeface="Times New Roman" pitchFamily="18" charset="0"/>
            </a:rPr>
            <a:t>динара</a:t>
          </a:r>
          <a:endParaRPr lang="en-US" sz="900" kern="1200" dirty="0">
            <a:solidFill>
              <a:schemeClr val="tx1"/>
            </a:solidFill>
            <a:latin typeface="Times New Roman" pitchFamily="18" charset="0"/>
            <a:cs typeface="Times New Roman" pitchFamily="18" charset="0"/>
          </a:endParaRPr>
        </a:p>
      </dsp:txBody>
      <dsp:txXfrm>
        <a:off x="4098850" y="3581393"/>
        <a:ext cx="1208601" cy="1050749"/>
      </dsp:txXfrm>
    </dsp:sp>
    <dsp:sp modelId="{D19ADD6D-9F0A-4766-B637-BB2D5495A9BB}">
      <dsp:nvSpPr>
        <dsp:cNvPr id="0" name=""/>
        <dsp:cNvSpPr/>
      </dsp:nvSpPr>
      <dsp:spPr>
        <a:xfrm>
          <a:off x="1633304" y="2743202"/>
          <a:ext cx="1540548" cy="1537386"/>
        </a:xfrm>
        <a:prstGeom prst="ellipse">
          <a:avLst/>
        </a:prstGeom>
        <a:solidFill>
          <a:schemeClr val="accent3">
            <a:hueOff val="8035903"/>
            <a:satOff val="-12057"/>
            <a:lumOff val="-1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r-Cyrl-RS" sz="900" kern="1200" dirty="0" smtClean="0">
              <a:solidFill>
                <a:schemeClr val="tx1"/>
              </a:solidFill>
              <a:latin typeface="Times New Roman" pitchFamily="18" charset="0"/>
              <a:cs typeface="Times New Roman" pitchFamily="18" charset="0"/>
            </a:rPr>
            <a:t>Остали</a:t>
          </a:r>
          <a:r>
            <a:rPr lang="sr-Cyrl-RS" sz="600" kern="1200" dirty="0" smtClean="0">
              <a:solidFill>
                <a:schemeClr val="tx1"/>
              </a:solidFill>
              <a:latin typeface="Times New Roman" pitchFamily="18" charset="0"/>
              <a:cs typeface="Times New Roman" pitchFamily="18" charset="0"/>
            </a:rPr>
            <a:t> </a:t>
          </a:r>
          <a:r>
            <a:rPr lang="sr-Cyrl-RS" sz="900" kern="1200" dirty="0">
              <a:solidFill>
                <a:schemeClr val="tx1"/>
              </a:solidFill>
              <a:latin typeface="Times New Roman" pitchFamily="18" charset="0"/>
              <a:cs typeface="Times New Roman" pitchFamily="18" charset="0"/>
            </a:rPr>
            <a:t>расходи</a:t>
          </a:r>
          <a:r>
            <a:rPr lang="sr-Cyrl-RS" sz="600" kern="1200" dirty="0">
              <a:solidFill>
                <a:schemeClr val="tx1"/>
              </a:solidFill>
              <a:latin typeface="Times New Roman" pitchFamily="18" charset="0"/>
              <a:cs typeface="Times New Roman" pitchFamily="18" charset="0"/>
            </a:rPr>
            <a:t>  </a:t>
          </a:r>
          <a:r>
            <a:rPr lang="en-US" sz="900" kern="1200" dirty="0" smtClean="0">
              <a:solidFill>
                <a:schemeClr val="tx1"/>
              </a:solidFill>
              <a:latin typeface="Times New Roman" pitchFamily="18" charset="0"/>
              <a:cs typeface="Times New Roman" pitchFamily="18" charset="0"/>
            </a:rPr>
            <a:t>66.780.00</a:t>
          </a:r>
          <a:r>
            <a:rPr lang="sr-Cyrl-RS" sz="900" kern="1200" dirty="0" smtClean="0">
              <a:solidFill>
                <a:schemeClr val="tx1"/>
              </a:solidFill>
              <a:latin typeface="Times New Roman" pitchFamily="18" charset="0"/>
              <a:cs typeface="Times New Roman" pitchFamily="18" charset="0"/>
            </a:rPr>
            <a:t>0,00 динара</a:t>
          </a:r>
          <a:endParaRPr lang="en-US" sz="900" kern="1200" dirty="0">
            <a:solidFill>
              <a:schemeClr val="tx1"/>
            </a:solidFill>
            <a:latin typeface="Times New Roman" pitchFamily="18" charset="0"/>
            <a:cs typeface="Times New Roman" pitchFamily="18" charset="0"/>
          </a:endParaRPr>
        </a:p>
      </dsp:txBody>
      <dsp:txXfrm>
        <a:off x="1633304" y="2743202"/>
        <a:ext cx="1540548" cy="1537386"/>
      </dsp:txXfrm>
    </dsp:sp>
    <dsp:sp modelId="{4F05B281-B6DB-45BB-A427-1BF92AADC139}">
      <dsp:nvSpPr>
        <dsp:cNvPr id="0" name=""/>
        <dsp:cNvSpPr/>
      </dsp:nvSpPr>
      <dsp:spPr>
        <a:xfrm>
          <a:off x="1521831" y="1752599"/>
          <a:ext cx="1499618" cy="1170543"/>
        </a:xfrm>
        <a:prstGeom prst="ellipse">
          <a:avLst/>
        </a:prstGeom>
        <a:solidFill>
          <a:schemeClr val="accent3">
            <a:hueOff val="9643083"/>
            <a:satOff val="-14469"/>
            <a:lumOff val="-2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r-Cyrl-RS" sz="900" kern="1200" dirty="0" smtClean="0">
              <a:solidFill>
                <a:schemeClr val="tx1"/>
              </a:solidFill>
              <a:latin typeface="Times New Roman" pitchFamily="18" charset="0"/>
              <a:cs typeface="Times New Roman" pitchFamily="18" charset="0"/>
            </a:rPr>
            <a:t>Средства резерве 13.300.000,00 </a:t>
          </a:r>
          <a:r>
            <a:rPr lang="sr-Cyrl-RS" sz="900" kern="1200" dirty="0">
              <a:solidFill>
                <a:schemeClr val="tx1"/>
              </a:solidFill>
              <a:latin typeface="Times New Roman" pitchFamily="18" charset="0"/>
              <a:cs typeface="Times New Roman" pitchFamily="18" charset="0"/>
            </a:rPr>
            <a:t>динара</a:t>
          </a:r>
          <a:endParaRPr lang="en-US" sz="900" kern="1200" dirty="0">
            <a:solidFill>
              <a:schemeClr val="tx1"/>
            </a:solidFill>
            <a:latin typeface="Times New Roman" pitchFamily="18" charset="0"/>
            <a:cs typeface="Times New Roman" pitchFamily="18" charset="0"/>
          </a:endParaRPr>
        </a:p>
      </dsp:txBody>
      <dsp:txXfrm>
        <a:off x="1521831" y="1752599"/>
        <a:ext cx="1499618" cy="1170543"/>
      </dsp:txXfrm>
    </dsp:sp>
    <dsp:sp modelId="{2D6C03BD-4023-431E-84F6-C080A9961C8A}">
      <dsp:nvSpPr>
        <dsp:cNvPr id="0" name=""/>
        <dsp:cNvSpPr/>
      </dsp:nvSpPr>
      <dsp:spPr>
        <a:xfrm>
          <a:off x="1802250" y="345388"/>
          <a:ext cx="1844107" cy="1483411"/>
        </a:xfrm>
        <a:prstGeom prst="ellipse">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r-Cyrl-RS" sz="900" kern="1200" dirty="0">
              <a:solidFill>
                <a:schemeClr val="tx1"/>
              </a:solidFill>
              <a:latin typeface="Times New Roman" pitchFamily="18" charset="0"/>
              <a:cs typeface="Times New Roman" pitchFamily="18" charset="0"/>
            </a:rPr>
            <a:t>Капитални издаци </a:t>
          </a:r>
          <a:r>
            <a:rPr lang="sr-Cyrl-RS" sz="900" kern="1200" dirty="0" smtClean="0">
              <a:solidFill>
                <a:schemeClr val="tx1"/>
              </a:solidFill>
              <a:latin typeface="Times New Roman" pitchFamily="18" charset="0"/>
              <a:cs typeface="Times New Roman" pitchFamily="18" charset="0"/>
            </a:rPr>
            <a:t>295.954.645,00 </a:t>
          </a:r>
          <a:r>
            <a:rPr lang="sr-Cyrl-RS" sz="900" kern="1200" dirty="0">
              <a:solidFill>
                <a:schemeClr val="tx1"/>
              </a:solidFill>
              <a:latin typeface="Times New Roman" pitchFamily="18" charset="0"/>
              <a:cs typeface="Times New Roman" pitchFamily="18" charset="0"/>
            </a:rPr>
            <a:t>динара</a:t>
          </a:r>
          <a:endParaRPr lang="en-US" sz="900" kern="1200" dirty="0">
            <a:solidFill>
              <a:schemeClr val="tx1"/>
            </a:solidFill>
            <a:latin typeface="Times New Roman" pitchFamily="18" charset="0"/>
            <a:cs typeface="Times New Roman" pitchFamily="18" charset="0"/>
          </a:endParaRPr>
        </a:p>
      </dsp:txBody>
      <dsp:txXfrm>
        <a:off x="1802250" y="345388"/>
        <a:ext cx="1844107" cy="1483411"/>
      </dsp:txXfrm>
    </dsp:sp>
  </dsp:spTree>
</dsp:drawing>
</file>

<file path=ppt/diagrams/layout1.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1440" tIns="45720" rIns="91440" bIns="45720" rtlCol="0"/>
          <a:lstStyle>
            <a:lvl1pPr algn="r">
              <a:defRPr sz="1200"/>
            </a:lvl1pPr>
          </a:lstStyle>
          <a:p>
            <a:fld id="{FF200638-5DF4-4430-A5FC-8138B5BDD0B3}" type="datetimeFigureOut">
              <a:rPr lang="en-US" smtClean="0"/>
              <a:pPr/>
              <a:t>16.12.2022</a:t>
            </a:fld>
            <a:endParaRPr lang="en-US"/>
          </a:p>
        </p:txBody>
      </p:sp>
      <p:sp>
        <p:nvSpPr>
          <p:cNvPr id="4" name="Footer Placeholder 3"/>
          <p:cNvSpPr>
            <a:spLocks noGrp="1"/>
          </p:cNvSpPr>
          <p:nvPr>
            <p:ph type="ftr" sz="quarter" idx="2"/>
          </p:nvPr>
        </p:nvSpPr>
        <p:spPr>
          <a:xfrm>
            <a:off x="1" y="8829967"/>
            <a:ext cx="303784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1440" tIns="45720" rIns="91440" bIns="45720" rtlCol="0" anchor="b"/>
          <a:lstStyle>
            <a:lvl1pPr algn="r">
              <a:defRPr sz="1200"/>
            </a:lvl1pPr>
          </a:lstStyle>
          <a:p>
            <a:fld id="{60CEC979-1A5F-46ED-8288-2BF6E691AD6F}" type="slidenum">
              <a:rPr lang="en-US" smtClean="0"/>
              <a:pPr/>
              <a:t>‹#›</a:t>
            </a:fld>
            <a:endParaRPr lang="en-US"/>
          </a:p>
        </p:txBody>
      </p:sp>
    </p:spTree>
    <p:extLst>
      <p:ext uri="{BB962C8B-B14F-4D97-AF65-F5344CB8AC3E}">
        <p14:creationId xmlns="" xmlns:p14="http://schemas.microsoft.com/office/powerpoint/2010/main" val="7208908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1440" tIns="45720" rIns="91440" bIns="45720" rtlCol="0"/>
          <a:lstStyle>
            <a:lvl1pPr algn="r">
              <a:defRPr sz="1200"/>
            </a:lvl1pPr>
          </a:lstStyle>
          <a:p>
            <a:fld id="{AD43283B-6AD6-429E-9A6B-CD6015251173}" type="datetimeFigureOut">
              <a:rPr lang="en-US" smtClean="0"/>
              <a:pPr/>
              <a:t>16.12.2022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1" y="4415791"/>
            <a:ext cx="5608320" cy="418338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7"/>
            <a:ext cx="303784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1440" tIns="45720" rIns="91440" bIns="45720" rtlCol="0" anchor="b"/>
          <a:lstStyle>
            <a:lvl1pPr algn="r">
              <a:defRPr sz="1200"/>
            </a:lvl1pPr>
          </a:lstStyle>
          <a:p>
            <a:fld id="{B0DD3E29-5E3C-4E2A-B6D2-72A9CD53ABC5}" type="slidenum">
              <a:rPr lang="en-US" smtClean="0"/>
              <a:pPr/>
              <a:t>‹#›</a:t>
            </a:fld>
            <a:endParaRPr lang="en-US"/>
          </a:p>
        </p:txBody>
      </p:sp>
    </p:spTree>
    <p:extLst>
      <p:ext uri="{BB962C8B-B14F-4D97-AF65-F5344CB8AC3E}">
        <p14:creationId xmlns="" xmlns:p14="http://schemas.microsoft.com/office/powerpoint/2010/main" val="374777055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DD3E29-5E3C-4E2A-B6D2-72A9CD53ABC5}" type="slidenum">
              <a:rPr lang="en-US" smtClean="0"/>
              <a:pPr/>
              <a:t>4</a:t>
            </a:fld>
            <a:endParaRPr lang="en-US"/>
          </a:p>
        </p:txBody>
      </p:sp>
    </p:spTree>
    <p:extLst>
      <p:ext uri="{BB962C8B-B14F-4D97-AF65-F5344CB8AC3E}">
        <p14:creationId xmlns="" xmlns:p14="http://schemas.microsoft.com/office/powerpoint/2010/main" val="3167079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Cyrl-RS" dirty="0" smtClean="0"/>
              <a:t>18.</a:t>
            </a:r>
            <a:endParaRPr lang="en-US" dirty="0"/>
          </a:p>
        </p:txBody>
      </p:sp>
      <p:sp>
        <p:nvSpPr>
          <p:cNvPr id="4" name="Slide Number Placeholder 3"/>
          <p:cNvSpPr>
            <a:spLocks noGrp="1"/>
          </p:cNvSpPr>
          <p:nvPr>
            <p:ph type="sldNum" sz="quarter" idx="10"/>
          </p:nvPr>
        </p:nvSpPr>
        <p:spPr/>
        <p:txBody>
          <a:bodyPr/>
          <a:lstStyle/>
          <a:p>
            <a:fld id="{B0DD3E29-5E3C-4E2A-B6D2-72A9CD53ABC5}" type="slidenum">
              <a:rPr lang="en-US" smtClean="0"/>
              <a:pPr/>
              <a:t>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DD3E29-5E3C-4E2A-B6D2-72A9CD53ABC5}" type="slidenum">
              <a:rPr lang="en-US" smtClean="0"/>
              <a:pPr/>
              <a:t>18</a:t>
            </a:fld>
            <a:endParaRPr lang="en-US"/>
          </a:p>
        </p:txBody>
      </p:sp>
    </p:spTree>
    <p:extLst>
      <p:ext uri="{BB962C8B-B14F-4D97-AF65-F5344CB8AC3E}">
        <p14:creationId xmlns="" xmlns:p14="http://schemas.microsoft.com/office/powerpoint/2010/main" val="2697766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4487EF8-07F1-4132-9D28-E3E3FCCC23B1}" type="datetime1">
              <a:rPr lang="en-US" smtClean="0"/>
              <a:pPr/>
              <a:t>16.12.2022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4105216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049EEE-4F84-4052-B363-C737F6A14016}" type="datetime1">
              <a:rPr lang="en-US" smtClean="0"/>
              <a:pPr/>
              <a:t>16.12.2022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212858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D220370-F757-4CDD-B7F0-D08A120BC05A}" type="datetime1">
              <a:rPr lang="en-US" smtClean="0"/>
              <a:pPr/>
              <a:t>16.12.2022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4206048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EB496EC-4D37-4B83-A4A3-1B59CDA3ECBF}" type="datetime1">
              <a:rPr lang="en-US" smtClean="0"/>
              <a:pPr/>
              <a:t>16.12.2022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310540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9078895-3498-4D33-B7FC-B54F27028AE1}" type="datetime1">
              <a:rPr lang="en-US" smtClean="0"/>
              <a:pPr/>
              <a:t>16.12.2022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115317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02E79DB-ED39-4329-92C5-F5019745971C}" type="datetime1">
              <a:rPr lang="en-US" smtClean="0"/>
              <a:pPr/>
              <a:t>16.12.2022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1971558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683F819-929A-4FD7-A544-D4CCA8B66912}" type="datetime1">
              <a:rPr lang="en-US" smtClean="0"/>
              <a:pPr/>
              <a:t>16.12.2022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168074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0D64A61-12DB-4731-919F-1A852C2C9915}" type="datetime1">
              <a:rPr lang="en-US" smtClean="0"/>
              <a:pPr/>
              <a:t>16.12.2022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3142548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0BF04FF-B6FF-4841-86BA-8CA90B73CA57}" type="datetime1">
              <a:rPr lang="en-US" smtClean="0"/>
              <a:pPr/>
              <a:t>16.12.2022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3419489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1211A5-A3A8-4BB4-99CF-D7D00093951F}" type="datetime1">
              <a:rPr lang="en-US" smtClean="0"/>
              <a:pPr/>
              <a:t>16.12.2022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2143434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6A6CDD-F840-42B5-8D8B-324DC27B5908}" type="datetime1">
              <a:rPr lang="en-US" smtClean="0"/>
              <a:pPr/>
              <a:t>16.12.2022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1292943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CFAEFDB-907E-4C9B-961F-C8E7D4ED2114}" type="datetime1">
              <a:rPr lang="en-US" smtClean="0"/>
              <a:pPr/>
              <a:t>16.12.2022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407142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177A51-6661-464F-AF3F-5F9E5897B61D}" type="datetime1">
              <a:rPr lang="en-US" smtClean="0"/>
              <a:pPr/>
              <a:t>16.12.2022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FB0A07-249F-4345-993B-6AB4700608B8}" type="slidenum">
              <a:rPr lang="en-US" smtClean="0"/>
              <a:pPr/>
              <a:t>‹#›</a:t>
            </a:fld>
            <a:endParaRPr lang="en-US"/>
          </a:p>
        </p:txBody>
      </p:sp>
    </p:spTree>
    <p:extLst>
      <p:ext uri="{BB962C8B-B14F-4D97-AF65-F5344CB8AC3E}">
        <p14:creationId xmlns="" xmlns:p14="http://schemas.microsoft.com/office/powerpoint/2010/main" val="79081676"/>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81260"/>
            <a:ext cx="7772400" cy="1470025"/>
          </a:xfrm>
        </p:spPr>
        <p:txBody>
          <a:bodyPr>
            <a:normAutofit/>
          </a:bodyPr>
          <a:lstStyle/>
          <a:p>
            <a:r>
              <a:rPr lang="sr-Cyrl-RS" dirty="0" smtClean="0">
                <a:latin typeface="Times New Roman" pitchFamily="18" charset="0"/>
                <a:cs typeface="Times New Roman" pitchFamily="18" charset="0"/>
              </a:rPr>
              <a:t>ОПШТИНА БАЈИНА БАШТА </a:t>
            </a: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a:xfrm>
            <a:off x="1143000" y="3429000"/>
            <a:ext cx="6858000" cy="1768992"/>
          </a:xfrm>
        </p:spPr>
        <p:txBody>
          <a:bodyPr/>
          <a:lstStyle/>
          <a:p>
            <a:r>
              <a:rPr lang="sr-Cyrl-RS" dirty="0">
                <a:latin typeface="Times New Roman" pitchFamily="18" charset="0"/>
                <a:cs typeface="Times New Roman" pitchFamily="18" charset="0"/>
              </a:rPr>
              <a:t>ВОДИЧ </a:t>
            </a:r>
            <a:r>
              <a:rPr lang="sr-Cyrl-RS" dirty="0" smtClean="0">
                <a:latin typeface="Times New Roman" pitchFamily="18" charset="0"/>
                <a:cs typeface="Times New Roman" pitchFamily="18" charset="0"/>
              </a:rPr>
              <a:t> КРОЗ</a:t>
            </a:r>
            <a:r>
              <a:rPr lang="en-US"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 ОДЛУКУ О БУЏЕТУ ОПШТИНЕ БАЈИНА БАШТА           за 202</a:t>
            </a:r>
            <a:r>
              <a:rPr lang="en-US" dirty="0" smtClean="0">
                <a:latin typeface="Times New Roman" pitchFamily="18" charset="0"/>
                <a:cs typeface="Times New Roman" pitchFamily="18" charset="0"/>
              </a:rPr>
              <a:t>3</a:t>
            </a:r>
            <a:r>
              <a:rPr lang="sr-Cyrl-RS" dirty="0" smtClean="0">
                <a:latin typeface="Times New Roman" pitchFamily="18" charset="0"/>
                <a:cs typeface="Times New Roman" pitchFamily="18" charset="0"/>
              </a:rPr>
              <a:t>. </a:t>
            </a:r>
            <a:r>
              <a:rPr lang="sr-Cyrl-RS" dirty="0">
                <a:latin typeface="Times New Roman" pitchFamily="18" charset="0"/>
                <a:cs typeface="Times New Roman" pitchFamily="18" charset="0"/>
              </a:rPr>
              <a:t>годину</a:t>
            </a:r>
            <a:endParaRPr lang="en-US" dirty="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 xmlns:p14="http://schemas.microsoft.com/office/powerpoint/2010/main" val="2642155704"/>
      </p:ext>
    </p:extLst>
  </p:cSld>
  <p:clrMapOvr>
    <a:masterClrMapping/>
  </p:clrMapOvr>
  <p:extLst mod="1">
    <p:ext uri="{E180D4A7-C9FB-4DFB-919C-405C955672EB}">
      <p14:showEvtLst xmlns="" xmlns:p14="http://schemas.microsoft.com/office/powerpoint/2010/main">
        <p14:playEvt time="0" objId="11"/>
        <p14:stopEvt time="6233" objId="11"/>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105" y="247867"/>
            <a:ext cx="8229600" cy="778098"/>
          </a:xfrm>
        </p:spPr>
        <p:txBody>
          <a:bodyPr>
            <a:normAutofit fontScale="90000"/>
          </a:bodyPr>
          <a:lstStyle/>
          <a:p>
            <a:r>
              <a:rPr lang="sr-Cyrl-RS" sz="3000" b="1" dirty="0">
                <a:latin typeface="Times New Roman" pitchFamily="18" charset="0"/>
                <a:cs typeface="Times New Roman" pitchFamily="18" charset="0"/>
              </a:rPr>
              <a:t>Структура планираних прихода и примања за </a:t>
            </a:r>
            <a:r>
              <a:rPr lang="sr-Cyrl-RS" sz="3000" b="1" dirty="0" smtClean="0">
                <a:latin typeface="Times New Roman" pitchFamily="18" charset="0"/>
                <a:cs typeface="Times New Roman" pitchFamily="18" charset="0"/>
              </a:rPr>
              <a:t>202</a:t>
            </a:r>
            <a:r>
              <a:rPr lang="en-US" sz="3000" b="1" dirty="0" smtClean="0">
                <a:latin typeface="Times New Roman" pitchFamily="18" charset="0"/>
                <a:cs typeface="Times New Roman" pitchFamily="18" charset="0"/>
              </a:rPr>
              <a:t>3</a:t>
            </a:r>
            <a:r>
              <a:rPr lang="sr-Cyrl-RS" sz="3000" b="1" dirty="0" smtClean="0">
                <a:latin typeface="Times New Roman" pitchFamily="18" charset="0"/>
                <a:cs typeface="Times New Roman" pitchFamily="18" charset="0"/>
              </a:rPr>
              <a:t>. </a:t>
            </a:r>
            <a:r>
              <a:rPr lang="sr-Cyrl-RS" sz="3000" b="1" dirty="0">
                <a:latin typeface="Times New Roman" pitchFamily="18" charset="0"/>
                <a:cs typeface="Times New Roman" pitchFamily="18" charset="0"/>
              </a:rPr>
              <a:t>годину</a:t>
            </a:r>
            <a:endParaRPr lang="en-US" sz="3000" b="1"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10</a:t>
            </a:fld>
            <a:endParaRPr lang="en-US"/>
          </a:p>
        </p:txBody>
      </p:sp>
      <p:graphicFrame>
        <p:nvGraphicFramePr>
          <p:cNvPr id="5" name="Diagram 4"/>
          <p:cNvGraphicFramePr/>
          <p:nvPr>
            <p:extLst>
              <p:ext uri="{D42A27DB-BD31-4B8C-83A1-F6EECF244321}">
                <p14:modId xmlns="" xmlns:p14="http://schemas.microsoft.com/office/powerpoint/2010/main" val="355745430"/>
              </p:ext>
            </p:extLst>
          </p:nvPr>
        </p:nvGraphicFramePr>
        <p:xfrm>
          <a:off x="1241013" y="1417638"/>
          <a:ext cx="6661974" cy="4803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C0AF26-CBF3-47D3-B412-DD36193B6AE4}"/>
              </a:ext>
            </a:extLst>
          </p:cNvPr>
          <p:cNvSpPr>
            <a:spLocks noGrp="1"/>
          </p:cNvSpPr>
          <p:nvPr>
            <p:ph type="title"/>
          </p:nvPr>
        </p:nvSpPr>
        <p:spPr/>
        <p:txBody>
          <a:bodyPr>
            <a:normAutofit/>
          </a:bodyPr>
          <a:lstStyle/>
          <a:p>
            <a:r>
              <a:rPr lang="sr-Cyrl-RS" sz="2900" b="1" dirty="0">
                <a:latin typeface="Times New Roman" pitchFamily="18" charset="0"/>
                <a:cs typeface="Times New Roman" pitchFamily="18" charset="0"/>
              </a:rPr>
              <a:t>Структура планираних прихода и примања за 20</a:t>
            </a:r>
            <a:r>
              <a:rPr lang="en-US" sz="2900" b="1" dirty="0" smtClean="0">
                <a:latin typeface="Times New Roman" pitchFamily="18" charset="0"/>
                <a:cs typeface="Times New Roman" pitchFamily="18" charset="0"/>
              </a:rPr>
              <a:t>23</a:t>
            </a:r>
            <a:r>
              <a:rPr lang="sr-Cyrl-RS" sz="2900" b="1" dirty="0" smtClean="0">
                <a:latin typeface="Times New Roman" pitchFamily="18" charset="0"/>
                <a:cs typeface="Times New Roman" pitchFamily="18" charset="0"/>
              </a:rPr>
              <a:t>. </a:t>
            </a:r>
            <a:r>
              <a:rPr lang="sr-Cyrl-RS" sz="2900" b="1" dirty="0">
                <a:latin typeface="Times New Roman" pitchFamily="18" charset="0"/>
                <a:cs typeface="Times New Roman" pitchFamily="18" charset="0"/>
              </a:rPr>
              <a:t>годину</a:t>
            </a:r>
            <a:endParaRPr lang="en-US" sz="2900" dirty="0">
              <a:latin typeface="Times New Roman" pitchFamily="18" charset="0"/>
              <a:cs typeface="Times New Roman" pitchFamily="18" charset="0"/>
            </a:endParaRPr>
          </a:p>
        </p:txBody>
      </p:sp>
      <p:sp>
        <p:nvSpPr>
          <p:cNvPr id="3" name="Slide Number Placeholder 2">
            <a:extLst>
              <a:ext uri="{FF2B5EF4-FFF2-40B4-BE49-F238E27FC236}">
                <a16:creationId xmlns="" xmlns:a16="http://schemas.microsoft.com/office/drawing/2014/main" id="{9E78D249-127B-455E-A23A-CF5A13A657D8}"/>
              </a:ext>
            </a:extLst>
          </p:cNvPr>
          <p:cNvSpPr>
            <a:spLocks noGrp="1"/>
          </p:cNvSpPr>
          <p:nvPr>
            <p:ph type="sldNum" sz="quarter" idx="12"/>
          </p:nvPr>
        </p:nvSpPr>
        <p:spPr/>
        <p:txBody>
          <a:bodyPr/>
          <a:lstStyle/>
          <a:p>
            <a:fld id="{75FB0A07-249F-4345-993B-6AB4700608B8}" type="slidenum">
              <a:rPr lang="en-US" smtClean="0"/>
              <a:pPr/>
              <a:t>11</a:t>
            </a:fld>
            <a:endParaRPr lang="en-US"/>
          </a:p>
        </p:txBody>
      </p:sp>
      <p:graphicFrame>
        <p:nvGraphicFramePr>
          <p:cNvPr id="4" name="Chart 3">
            <a:extLst>
              <a:ext uri="{FF2B5EF4-FFF2-40B4-BE49-F238E27FC236}">
                <a16:creationId xmlns="" xmlns:a16="http://schemas.microsoft.com/office/drawing/2014/main" id="{FD690970-CB48-4F14-9964-6D469EC66B8B}"/>
              </a:ext>
            </a:extLst>
          </p:cNvPr>
          <p:cNvGraphicFramePr>
            <a:graphicFrameLocks/>
          </p:cNvGraphicFramePr>
          <p:nvPr>
            <p:extLst>
              <p:ext uri="{D42A27DB-BD31-4B8C-83A1-F6EECF244321}">
                <p14:modId xmlns="" xmlns:p14="http://schemas.microsoft.com/office/powerpoint/2010/main" val="116311715"/>
              </p:ext>
            </p:extLst>
          </p:nvPr>
        </p:nvGraphicFramePr>
        <p:xfrm>
          <a:off x="1066800" y="1676400"/>
          <a:ext cx="6912768" cy="44395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736164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 xmlns:a16="http://schemas.microsoft.com/office/drawing/2014/main" id="{087E60ED-409A-4469-8A69-9AF5DEC571B7}"/>
              </a:ext>
            </a:extLst>
          </p:cNvPr>
          <p:cNvSpPr>
            <a:spLocks noGrp="1" noChangeArrowheads="1"/>
          </p:cNvSpPr>
          <p:nvPr>
            <p:ph type="title" idx="4294967295"/>
          </p:nvPr>
        </p:nvSpPr>
        <p:spPr>
          <a:xfrm>
            <a:off x="251520" y="274638"/>
            <a:ext cx="8284524" cy="1143000"/>
          </a:xfrm>
        </p:spPr>
        <p:txBody>
          <a:bodyPr>
            <a:normAutofit/>
          </a:bodyPr>
          <a:lstStyle/>
          <a:p>
            <a:r>
              <a:rPr lang="sr-Cyrl-RS" sz="2800" dirty="0">
                <a:latin typeface="Times New Roman" pitchFamily="18" charset="0"/>
                <a:cs typeface="Times New Roman" pitchFamily="18" charset="0"/>
              </a:rPr>
              <a:t>Које промене у буџету се очекују у односу на текућу </a:t>
            </a:r>
            <a:r>
              <a:rPr lang="sr-Cyrl-RS" sz="2800" dirty="0" smtClean="0">
                <a:latin typeface="Times New Roman" pitchFamily="18" charset="0"/>
                <a:cs typeface="Times New Roman" pitchFamily="18" charset="0"/>
              </a:rPr>
              <a:t>202</a:t>
            </a:r>
            <a:r>
              <a:rPr lang="en-US" sz="2800" dirty="0" smtClean="0">
                <a:latin typeface="Times New Roman" pitchFamily="18" charset="0"/>
                <a:cs typeface="Times New Roman" pitchFamily="18" charset="0"/>
              </a:rPr>
              <a:t>2</a:t>
            </a:r>
            <a:r>
              <a:rPr lang="sr-Cyrl-RS" sz="2800" dirty="0" smtClean="0">
                <a:latin typeface="Times New Roman" pitchFamily="18" charset="0"/>
                <a:cs typeface="Times New Roman" pitchFamily="18" charset="0"/>
              </a:rPr>
              <a:t> </a:t>
            </a:r>
            <a:r>
              <a:rPr lang="sr-Cyrl-RS" sz="2800" dirty="0">
                <a:latin typeface="Times New Roman" pitchFamily="18" charset="0"/>
                <a:cs typeface="Times New Roman" pitchFamily="18" charset="0"/>
              </a:rPr>
              <a:t>годину</a:t>
            </a:r>
            <a:endParaRPr lang="en-US" sz="2800" dirty="0">
              <a:latin typeface="Times New Roman" pitchFamily="18" charset="0"/>
              <a:cs typeface="Times New Roman" pitchFamily="18" charset="0"/>
            </a:endParaRPr>
          </a:p>
        </p:txBody>
      </p:sp>
      <p:sp>
        <p:nvSpPr>
          <p:cNvPr id="13315" name="Rectangle 3">
            <a:extLst>
              <a:ext uri="{FF2B5EF4-FFF2-40B4-BE49-F238E27FC236}">
                <a16:creationId xmlns="" xmlns:a16="http://schemas.microsoft.com/office/drawing/2014/main" id="{0E797032-4144-4533-8624-B69EB7AFB8A8}"/>
              </a:ext>
            </a:extLst>
          </p:cNvPr>
          <p:cNvSpPr>
            <a:spLocks noGrp="1" noChangeArrowheads="1"/>
          </p:cNvSpPr>
          <p:nvPr>
            <p:ph sz="half" idx="4294967295"/>
          </p:nvPr>
        </p:nvSpPr>
        <p:spPr>
          <a:xfrm>
            <a:off x="381000" y="1371600"/>
            <a:ext cx="8153400" cy="1371600"/>
          </a:xfrm>
        </p:spPr>
        <p:txBody>
          <a:bodyPr>
            <a:normAutofit fontScale="62500" lnSpcReduction="20000"/>
          </a:bodyPr>
          <a:lstStyle/>
          <a:p>
            <a:pPr algn="just"/>
            <a:r>
              <a:rPr lang="sr-Cyrl-RS" sz="2600" dirty="0">
                <a:latin typeface="Times New Roman" pitchFamily="18" charset="0"/>
                <a:cs typeface="Times New Roman" pitchFamily="18" charset="0"/>
              </a:rPr>
              <a:t>Пројектовано је да ће </a:t>
            </a:r>
            <a:r>
              <a:rPr lang="sr-Cyrl-RS" sz="2600" dirty="0" smtClean="0">
                <a:latin typeface="Times New Roman" pitchFamily="18" charset="0"/>
                <a:cs typeface="Times New Roman" pitchFamily="18" charset="0"/>
              </a:rPr>
              <a:t>укупни </a:t>
            </a:r>
            <a:r>
              <a:rPr lang="sr-Cyrl-RS" sz="2600" dirty="0">
                <a:latin typeface="Times New Roman" pitchFamily="18" charset="0"/>
                <a:cs typeface="Times New Roman" pitchFamily="18" charset="0"/>
              </a:rPr>
              <a:t>планирани приходи и примања </a:t>
            </a:r>
            <a:r>
              <a:rPr lang="sr-Cyrl-RS" sz="2600" dirty="0" smtClean="0">
                <a:latin typeface="Times New Roman" pitchFamily="18" charset="0"/>
                <a:cs typeface="Times New Roman" pitchFamily="18" charset="0"/>
              </a:rPr>
              <a:t>од продаје нефинансијске имовине наше </a:t>
            </a:r>
            <a:r>
              <a:rPr lang="sr-Cyrl-RS" sz="2600" dirty="0">
                <a:latin typeface="Times New Roman" pitchFamily="18" charset="0"/>
                <a:cs typeface="Times New Roman" pitchFamily="18" charset="0"/>
              </a:rPr>
              <a:t>општине </a:t>
            </a:r>
            <a:r>
              <a:rPr lang="sr-Cyrl-RS" sz="2600" dirty="0" smtClean="0">
                <a:latin typeface="Times New Roman" pitchFamily="18" charset="0"/>
                <a:cs typeface="Times New Roman" pitchFamily="18" charset="0"/>
              </a:rPr>
              <a:t>у 2023.</a:t>
            </a:r>
            <a:r>
              <a:rPr lang="sr-Cyrl-RS" sz="2600" dirty="0" smtClean="0">
                <a:solidFill>
                  <a:schemeClr val="accent1"/>
                </a:solidFill>
                <a:latin typeface="Times New Roman" pitchFamily="18" charset="0"/>
                <a:cs typeface="Times New Roman" pitchFamily="18" charset="0"/>
              </a:rPr>
              <a:t> </a:t>
            </a:r>
            <a:r>
              <a:rPr lang="sr-Cyrl-RS" sz="2600" dirty="0" smtClean="0">
                <a:latin typeface="Times New Roman" pitchFamily="18" charset="0"/>
                <a:cs typeface="Times New Roman" pitchFamily="18" charset="0"/>
              </a:rPr>
              <a:t>години, односно средства из општих прихода буџета бити </a:t>
            </a:r>
            <a:r>
              <a:rPr lang="sr-Cyrl-RS" sz="2600" b="1" dirty="0" smtClean="0">
                <a:latin typeface="Times New Roman" pitchFamily="18" charset="0"/>
                <a:cs typeface="Times New Roman" pitchFamily="18" charset="0"/>
              </a:rPr>
              <a:t>увећана </a:t>
            </a:r>
            <a:r>
              <a:rPr lang="sr-Cyrl-RS" sz="2600" dirty="0" smtClean="0">
                <a:latin typeface="Times New Roman" pitchFamily="18" charset="0"/>
                <a:cs typeface="Times New Roman" pitchFamily="18" charset="0"/>
              </a:rPr>
              <a:t>у односу на последњу измену Одлуке о буџету за 2022. годину за</a:t>
            </a:r>
            <a:r>
              <a:rPr lang="sr-Cyrl-RS" sz="2600" b="1" dirty="0" smtClean="0">
                <a:latin typeface="Times New Roman" pitchFamily="18" charset="0"/>
                <a:cs typeface="Times New Roman" pitchFamily="18" charset="0"/>
              </a:rPr>
              <a:t> 76.000.000,00 </a:t>
            </a:r>
            <a:r>
              <a:rPr lang="sr-Cyrl-RS" sz="2600" dirty="0" smtClean="0">
                <a:latin typeface="Times New Roman" pitchFamily="18" charset="0"/>
                <a:cs typeface="Times New Roman" pitchFamily="18" charset="0"/>
              </a:rPr>
              <a:t>динара, односно за</a:t>
            </a:r>
            <a:r>
              <a:rPr lang="sr-Cyrl-RS" sz="2600" dirty="0" smtClean="0">
                <a:solidFill>
                  <a:srgbClr val="FF0000"/>
                </a:solidFill>
                <a:latin typeface="Times New Roman" pitchFamily="18" charset="0"/>
                <a:cs typeface="Times New Roman" pitchFamily="18" charset="0"/>
              </a:rPr>
              <a:t> </a:t>
            </a:r>
            <a:r>
              <a:rPr lang="sr-Cyrl-RS" sz="2600" b="1" dirty="0" smtClean="0">
                <a:latin typeface="Times New Roman" pitchFamily="18" charset="0"/>
                <a:cs typeface="Times New Roman" pitchFamily="18" charset="0"/>
              </a:rPr>
              <a:t>7,</a:t>
            </a:r>
            <a:r>
              <a:rPr lang="en-US" sz="2600" b="1" dirty="0" smtClean="0">
                <a:latin typeface="Times New Roman" pitchFamily="18" charset="0"/>
                <a:cs typeface="Times New Roman" pitchFamily="18" charset="0"/>
              </a:rPr>
              <a:t>01</a:t>
            </a:r>
            <a:r>
              <a:rPr lang="sr-Cyrl-RS" sz="2600" b="1" dirty="0" smtClean="0">
                <a:latin typeface="Times New Roman" pitchFamily="18" charset="0"/>
                <a:cs typeface="Times New Roman" pitchFamily="18" charset="0"/>
              </a:rPr>
              <a:t>%</a:t>
            </a:r>
            <a:r>
              <a:rPr lang="sr-Cyrl-RS" sz="2600" dirty="0" smtClean="0">
                <a:latin typeface="Times New Roman" pitchFamily="18" charset="0"/>
                <a:cs typeface="Times New Roman" pitchFamily="18" charset="0"/>
              </a:rPr>
              <a:t>. Средства из сопствених извора и </a:t>
            </a:r>
            <a:r>
              <a:rPr lang="sr-Cyrl-RS" sz="2900" dirty="0" smtClean="0">
                <a:latin typeface="Times New Roman" pitchFamily="18" charset="0"/>
                <a:cs typeface="Times New Roman" pitchFamily="18" charset="0"/>
              </a:rPr>
              <a:t>осталих</a:t>
            </a:r>
            <a:r>
              <a:rPr lang="sr-Cyrl-RS" sz="2600" dirty="0" smtClean="0">
                <a:latin typeface="Times New Roman" pitchFamily="18" charset="0"/>
                <a:cs typeface="Times New Roman" pitchFamily="18" charset="0"/>
              </a:rPr>
              <a:t> извора ( укључујући и пренета неутрошена средства из</a:t>
            </a:r>
            <a:r>
              <a:rPr lang="en-US" sz="2600" dirty="0" smtClean="0">
                <a:latin typeface="Times New Roman" pitchFamily="18" charset="0"/>
                <a:cs typeface="Times New Roman" pitchFamily="18" charset="0"/>
              </a:rPr>
              <a:t> </a:t>
            </a:r>
            <a:r>
              <a:rPr lang="sr-Cyrl-RS" sz="2600" dirty="0" smtClean="0">
                <a:latin typeface="Times New Roman" pitchFamily="18" charset="0"/>
                <a:cs typeface="Times New Roman" pitchFamily="18" charset="0"/>
              </a:rPr>
              <a:t>ранијих година) биће </a:t>
            </a:r>
            <a:r>
              <a:rPr lang="sr-Cyrl-RS" sz="2600" b="1" dirty="0" smtClean="0">
                <a:latin typeface="Times New Roman" pitchFamily="18" charset="0"/>
                <a:cs typeface="Times New Roman" pitchFamily="18" charset="0"/>
              </a:rPr>
              <a:t>умањена </a:t>
            </a:r>
            <a:r>
              <a:rPr lang="sr-Cyrl-RS" sz="2600" dirty="0">
                <a:latin typeface="Times New Roman" pitchFamily="18" charset="0"/>
                <a:cs typeface="Times New Roman" pitchFamily="18" charset="0"/>
              </a:rPr>
              <a:t>у односу на последњу измену Одлуке о буџету за </a:t>
            </a:r>
            <a:r>
              <a:rPr lang="sr-Cyrl-RS" sz="2600" dirty="0" smtClean="0">
                <a:latin typeface="Times New Roman" pitchFamily="18" charset="0"/>
                <a:cs typeface="Times New Roman" pitchFamily="18" charset="0"/>
              </a:rPr>
              <a:t>202</a:t>
            </a:r>
            <a:r>
              <a:rPr lang="en-US" sz="2600" dirty="0" smtClean="0">
                <a:latin typeface="Times New Roman" pitchFamily="18" charset="0"/>
                <a:cs typeface="Times New Roman" pitchFamily="18" charset="0"/>
              </a:rPr>
              <a:t>2</a:t>
            </a:r>
            <a:r>
              <a:rPr lang="sr-Cyrl-RS" sz="2600" dirty="0" smtClean="0">
                <a:latin typeface="Times New Roman" pitchFamily="18" charset="0"/>
                <a:cs typeface="Times New Roman" pitchFamily="18" charset="0"/>
              </a:rPr>
              <a:t> </a:t>
            </a:r>
            <a:r>
              <a:rPr lang="sr-Cyrl-RS" sz="2600" dirty="0">
                <a:latin typeface="Times New Roman" pitchFamily="18" charset="0"/>
                <a:cs typeface="Times New Roman" pitchFamily="18" charset="0"/>
              </a:rPr>
              <a:t>годину за</a:t>
            </a:r>
            <a:r>
              <a:rPr lang="sr-Cyrl-RS" sz="2600" b="1" dirty="0">
                <a:latin typeface="Times New Roman" pitchFamily="18" charset="0"/>
                <a:cs typeface="Times New Roman" pitchFamily="18" charset="0"/>
              </a:rPr>
              <a:t> </a:t>
            </a:r>
            <a:r>
              <a:rPr lang="sr-Cyrl-RS" sz="2600" b="1" dirty="0" smtClean="0">
                <a:latin typeface="Times New Roman" pitchFamily="18" charset="0"/>
                <a:cs typeface="Times New Roman" pitchFamily="18" charset="0"/>
              </a:rPr>
              <a:t>50,781,126.00 </a:t>
            </a:r>
            <a:r>
              <a:rPr lang="sr-Cyrl-RS" sz="2600" dirty="0" smtClean="0">
                <a:latin typeface="Times New Roman" pitchFamily="18" charset="0"/>
                <a:cs typeface="Times New Roman" pitchFamily="18" charset="0"/>
              </a:rPr>
              <a:t>динара.</a:t>
            </a:r>
            <a:endParaRPr lang="en-US" sz="2600" dirty="0">
              <a:latin typeface="Times New Roman" pitchFamily="18" charset="0"/>
              <a:cs typeface="Times New Roman" pitchFamily="18" charset="0"/>
            </a:endParaRPr>
          </a:p>
          <a:p>
            <a:endParaRPr lang="en-US" dirty="0"/>
          </a:p>
        </p:txBody>
      </p:sp>
      <p:sp>
        <p:nvSpPr>
          <p:cNvPr id="13316" name="Rectangle 4">
            <a:extLst>
              <a:ext uri="{FF2B5EF4-FFF2-40B4-BE49-F238E27FC236}">
                <a16:creationId xmlns="" xmlns:a16="http://schemas.microsoft.com/office/drawing/2014/main" id="{1664F881-777B-4844-A78D-FC8E175A6529}"/>
              </a:ext>
            </a:extLst>
          </p:cNvPr>
          <p:cNvSpPr>
            <a:spLocks noGrp="1" noChangeArrowheads="1"/>
          </p:cNvSpPr>
          <p:nvPr>
            <p:ph sz="quarter" idx="4294967295"/>
          </p:nvPr>
        </p:nvSpPr>
        <p:spPr>
          <a:xfrm>
            <a:off x="1676400" y="3962400"/>
            <a:ext cx="7007230" cy="2286001"/>
          </a:xfrm>
        </p:spPr>
        <p:txBody>
          <a:bodyPr>
            <a:noAutofit/>
          </a:bodyPr>
          <a:lstStyle/>
          <a:p>
            <a:pPr marL="0" lvl="0" indent="0" algn="just">
              <a:buNone/>
            </a:pPr>
            <a:r>
              <a:rPr lang="sr-Cyrl-RS" sz="1600" dirty="0" smtClean="0">
                <a:latin typeface="Times New Roman" pitchFamily="18" charset="0"/>
                <a:cs typeface="Times New Roman" pitchFamily="18" charset="0"/>
              </a:rPr>
              <a:t> -    Пројектовано </a:t>
            </a:r>
            <a:r>
              <a:rPr lang="sr-Cyrl-RS" sz="1600" dirty="0">
                <a:latin typeface="Times New Roman" pitchFamily="18" charset="0"/>
                <a:cs typeface="Times New Roman" pitchFamily="18" charset="0"/>
              </a:rPr>
              <a:t>је </a:t>
            </a:r>
            <a:r>
              <a:rPr lang="sr-Cyrl-RS" sz="1600" dirty="0" smtClean="0">
                <a:latin typeface="Times New Roman" pitchFamily="18" charset="0"/>
                <a:cs typeface="Times New Roman" pitchFamily="18" charset="0"/>
              </a:rPr>
              <a:t>повећање </a:t>
            </a:r>
            <a:r>
              <a:rPr lang="sr-Cyrl-RS" sz="1600" dirty="0">
                <a:latin typeface="Times New Roman" pitchFamily="18" charset="0"/>
                <a:cs typeface="Times New Roman" pitchFamily="18" charset="0"/>
              </a:rPr>
              <a:t>пореских прихода за </a:t>
            </a:r>
            <a:r>
              <a:rPr lang="sr-Cyrl-RS" sz="1600" dirty="0" smtClean="0">
                <a:latin typeface="Times New Roman" pitchFamily="18" charset="0"/>
                <a:cs typeface="Times New Roman" pitchFamily="18" charset="0"/>
              </a:rPr>
              <a:t>66,302,000.00 динара</a:t>
            </a:r>
            <a:r>
              <a:rPr lang="sr-Cyrl-RS" sz="1600" dirty="0" smtClean="0"/>
              <a:t>;  </a:t>
            </a:r>
          </a:p>
          <a:p>
            <a:pPr marL="0" indent="0" algn="just">
              <a:buNone/>
            </a:pPr>
            <a:r>
              <a:rPr lang="sr-Cyrl-RS" sz="1600" dirty="0" smtClean="0">
                <a:latin typeface="Times New Roman" pitchFamily="18" charset="0"/>
                <a:cs typeface="Times New Roman" pitchFamily="18" charset="0"/>
              </a:rPr>
              <a:t> -    Пројектован је исти ниво ненаменског трансфера;</a:t>
            </a:r>
          </a:p>
          <a:p>
            <a:pPr marL="0" indent="0" algn="just">
              <a:buNone/>
            </a:pPr>
            <a:r>
              <a:rPr lang="sr-Cyrl-RS" sz="1600" dirty="0" smtClean="0">
                <a:latin typeface="Times New Roman" pitchFamily="18" charset="0"/>
                <a:cs typeface="Times New Roman" pitchFamily="18" charset="0"/>
              </a:rPr>
              <a:t> -    Пројектовано је повећање непореских прихода за  8.898.000,00 динара;</a:t>
            </a:r>
          </a:p>
          <a:p>
            <a:pPr marL="0" indent="0" algn="just">
              <a:buNone/>
            </a:pPr>
            <a:r>
              <a:rPr lang="sr-Cyrl-RS" sz="1600" dirty="0" smtClean="0">
                <a:latin typeface="Times New Roman" pitchFamily="18" charset="0"/>
                <a:cs typeface="Times New Roman" pitchFamily="18" charset="0"/>
              </a:rPr>
              <a:t> -  Пројектован је већи износ пренетих неутрошених средстава из ранијих година и неутрошених средстава за посебне намене за износ од 19,714,478,00 динара;</a:t>
            </a:r>
          </a:p>
          <a:p>
            <a:pPr marL="0" lvl="0" indent="0">
              <a:buNone/>
            </a:pPr>
            <a:endParaRPr lang="sr-Cyrl-RS" sz="2400" dirty="0" smtClean="0"/>
          </a:p>
          <a:p>
            <a:pPr marL="0" lvl="0" indent="0">
              <a:buNone/>
            </a:pPr>
            <a:endParaRPr lang="en-US" sz="2400" dirty="0"/>
          </a:p>
        </p:txBody>
      </p:sp>
      <p:sp>
        <p:nvSpPr>
          <p:cNvPr id="13317" name="Rectangle 5">
            <a:extLst>
              <a:ext uri="{FF2B5EF4-FFF2-40B4-BE49-F238E27FC236}">
                <a16:creationId xmlns="" xmlns:a16="http://schemas.microsoft.com/office/drawing/2014/main" id="{D3B117C4-EC32-452E-9A8F-8386B3048D3E}"/>
              </a:ext>
            </a:extLst>
          </p:cNvPr>
          <p:cNvSpPr>
            <a:spLocks noChangeArrowheads="1"/>
          </p:cNvSpPr>
          <p:nvPr/>
        </p:nvSpPr>
        <p:spPr bwMode="auto">
          <a:xfrm>
            <a:off x="1905000" y="2733675"/>
            <a:ext cx="6781800" cy="160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just">
              <a:buFontTx/>
              <a:buChar char="-"/>
            </a:pPr>
            <a:r>
              <a:rPr lang="sr-Cyrl-RS" sz="1600" dirty="0" smtClean="0">
                <a:latin typeface="Times New Roman" pitchFamily="18" charset="0"/>
                <a:cs typeface="Times New Roman" pitchFamily="18" charset="0"/>
              </a:rPr>
              <a:t>Пројектовано </a:t>
            </a:r>
            <a:r>
              <a:rPr lang="sr-Cyrl-RS" sz="1600" dirty="0">
                <a:latin typeface="Times New Roman" pitchFamily="18" charset="0"/>
                <a:cs typeface="Times New Roman" pitchFamily="18" charset="0"/>
              </a:rPr>
              <a:t>је </a:t>
            </a:r>
            <a:r>
              <a:rPr lang="sr-Cyrl-RS" sz="1600" dirty="0" smtClean="0">
                <a:latin typeface="Times New Roman" pitchFamily="18" charset="0"/>
                <a:cs typeface="Times New Roman" pitchFamily="18" charset="0"/>
              </a:rPr>
              <a:t>смањење </a:t>
            </a:r>
            <a:r>
              <a:rPr lang="sr-Cyrl-RS" sz="1600" dirty="0">
                <a:latin typeface="Times New Roman" pitchFamily="18" charset="0"/>
                <a:cs typeface="Times New Roman" pitchFamily="18" charset="0"/>
              </a:rPr>
              <a:t>примања од продаје нефинансијске имовине </a:t>
            </a:r>
            <a:r>
              <a:rPr lang="sr-Cyrl-RS" sz="1600" dirty="0" smtClean="0">
                <a:latin typeface="Times New Roman" pitchFamily="18" charset="0"/>
                <a:cs typeface="Times New Roman" pitchFamily="18" charset="0"/>
              </a:rPr>
              <a:t>за 595.000,00 динара;</a:t>
            </a:r>
          </a:p>
          <a:p>
            <a:pPr lvl="0" algn="just">
              <a:buFontTx/>
              <a:buChar char="-"/>
            </a:pPr>
            <a:r>
              <a:rPr lang="sr-Cyrl-RS" sz="1600" dirty="0" smtClean="0">
                <a:latin typeface="Times New Roman" pitchFamily="18" charset="0"/>
                <a:cs typeface="Times New Roman" pitchFamily="18" charset="0"/>
              </a:rPr>
              <a:t>Пројектовано је смањење наменских трансфера у износу од 69.100.604,00 динара:</a:t>
            </a:r>
            <a:endParaRPr lang="en-US" sz="1600" dirty="0">
              <a:latin typeface="Times New Roman" pitchFamily="18" charset="0"/>
              <a:cs typeface="Times New Roman" pitchFamily="18" charset="0"/>
            </a:endParaRPr>
          </a:p>
        </p:txBody>
      </p:sp>
      <p:sp>
        <p:nvSpPr>
          <p:cNvPr id="13318" name="AutoShape 7">
            <a:extLst>
              <a:ext uri="{FF2B5EF4-FFF2-40B4-BE49-F238E27FC236}">
                <a16:creationId xmlns="" xmlns:a16="http://schemas.microsoft.com/office/drawing/2014/main" id="{D6A40074-96B9-4BD4-A23E-DED00FC03B4C}"/>
              </a:ext>
            </a:extLst>
          </p:cNvPr>
          <p:cNvSpPr>
            <a:spLocks noChangeArrowheads="1"/>
          </p:cNvSpPr>
          <p:nvPr/>
        </p:nvSpPr>
        <p:spPr bwMode="auto">
          <a:xfrm>
            <a:off x="1066801" y="2895600"/>
            <a:ext cx="380999" cy="914400"/>
          </a:xfrm>
          <a:prstGeom prst="downArrow">
            <a:avLst>
              <a:gd name="adj1" fmla="val 50000"/>
              <a:gd name="adj2" fmla="val 50327"/>
            </a:avLst>
          </a:prstGeom>
          <a:solidFill>
            <a:srgbClr val="FF0000"/>
          </a:solidFill>
          <a:ln w="15875">
            <a:solidFill>
              <a:srgbClr val="739CC3"/>
            </a:solidFill>
            <a:miter lim="800000"/>
            <a:headEnd/>
            <a:tailEnd/>
          </a:ln>
        </p:spPr>
        <p:txBody>
          <a:bodyPr vert="eaVert"/>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sr-Latn-RS" altLang="en-US">
              <a:latin typeface="Arial" panose="020B0604020202020204" pitchFamily="34" charset="0"/>
              <a:cs typeface="Arial" panose="020B0604020202020204" pitchFamily="34" charset="0"/>
            </a:endParaRPr>
          </a:p>
        </p:txBody>
      </p:sp>
      <p:sp>
        <p:nvSpPr>
          <p:cNvPr id="13319" name="AutoShape 8">
            <a:extLst>
              <a:ext uri="{FF2B5EF4-FFF2-40B4-BE49-F238E27FC236}">
                <a16:creationId xmlns="" xmlns:a16="http://schemas.microsoft.com/office/drawing/2014/main" id="{44DB8CA7-8A08-41B6-B877-2859B67A28EA}"/>
              </a:ext>
            </a:extLst>
          </p:cNvPr>
          <p:cNvSpPr>
            <a:spLocks noChangeArrowheads="1"/>
          </p:cNvSpPr>
          <p:nvPr/>
        </p:nvSpPr>
        <p:spPr bwMode="auto">
          <a:xfrm>
            <a:off x="1066800" y="4267200"/>
            <a:ext cx="485775" cy="814387"/>
          </a:xfrm>
          <a:prstGeom prst="upArrow">
            <a:avLst>
              <a:gd name="adj1" fmla="val 50000"/>
              <a:gd name="adj2" fmla="val 41912"/>
            </a:avLst>
          </a:prstGeom>
          <a:solidFill>
            <a:srgbClr val="3366FF"/>
          </a:solidFill>
          <a:ln w="15875">
            <a:solidFill>
              <a:srgbClr val="739CC3"/>
            </a:solidFill>
            <a:miter lim="800000"/>
            <a:headEnd/>
            <a:tailEnd/>
          </a:ln>
        </p:spPr>
        <p:txBody>
          <a:bodyPr vert="eaVert"/>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sr-Latn-RS" altLang="en-US">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 xmlns:a16="http://schemas.microsoft.com/office/drawing/2014/main" id="{53FCF31A-C414-495D-B6FB-67BE073A9324}"/>
              </a:ext>
            </a:extLst>
          </p:cNvPr>
          <p:cNvSpPr>
            <a:spLocks noGrp="1"/>
          </p:cNvSpPr>
          <p:nvPr>
            <p:ph type="sldNum" sz="quarter" idx="12"/>
          </p:nvPr>
        </p:nvSpPr>
        <p:spPr/>
        <p:txBody>
          <a:bodyPr/>
          <a:lstStyle/>
          <a:p>
            <a:fld id="{75FB0A07-249F-4345-993B-6AB4700608B8}" type="slidenum">
              <a:rPr lang="en-US" smtClean="0"/>
              <a:pPr/>
              <a:t>12</a:t>
            </a:fld>
            <a:endParaRPr lang="en-US"/>
          </a:p>
        </p:txBody>
      </p:sp>
    </p:spTree>
    <p:extLst>
      <p:ext uri="{BB962C8B-B14F-4D97-AF65-F5344CB8AC3E}">
        <p14:creationId xmlns="" xmlns:p14="http://schemas.microsoft.com/office/powerpoint/2010/main" val="2667987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778098"/>
          </a:xfrm>
        </p:spPr>
        <p:txBody>
          <a:bodyPr>
            <a:normAutofit/>
          </a:bodyPr>
          <a:lstStyle/>
          <a:p>
            <a:r>
              <a:rPr lang="sr-Cyrl-RS" sz="3000" b="1" dirty="0">
                <a:latin typeface="Times New Roman" pitchFamily="18" charset="0"/>
                <a:cs typeface="Times New Roman" pitchFamily="18" charset="0"/>
              </a:rPr>
              <a:t>На шта се </a:t>
            </a:r>
            <a:r>
              <a:rPr lang="sr-Cyrl-RS" sz="2800" b="1" dirty="0">
                <a:latin typeface="Times New Roman" pitchFamily="18" charset="0"/>
                <a:cs typeface="Times New Roman" pitchFamily="18" charset="0"/>
              </a:rPr>
              <a:t>троше</a:t>
            </a:r>
            <a:r>
              <a:rPr lang="sr-Cyrl-RS" sz="3000" b="1" dirty="0">
                <a:latin typeface="Times New Roman" pitchFamily="18" charset="0"/>
                <a:cs typeface="Times New Roman" pitchFamily="18" charset="0"/>
              </a:rPr>
              <a:t> јавна средства</a:t>
            </a:r>
            <a:r>
              <a:rPr lang="en-US" sz="3000" b="1" dirty="0">
                <a:latin typeface="Times New Roman" pitchFamily="18" charset="0"/>
                <a:cs typeface="Times New Roman" pitchFamily="18" charset="0"/>
              </a:rPr>
              <a:t>?</a:t>
            </a:r>
          </a:p>
        </p:txBody>
      </p:sp>
      <p:sp>
        <p:nvSpPr>
          <p:cNvPr id="7" name="Content Placeholder 6"/>
          <p:cNvSpPr>
            <a:spLocks noGrp="1"/>
          </p:cNvSpPr>
          <p:nvPr>
            <p:ph idx="1"/>
          </p:nvPr>
        </p:nvSpPr>
        <p:spPr>
          <a:xfrm>
            <a:off x="457200" y="1387574"/>
            <a:ext cx="8229600" cy="5065762"/>
          </a:xfrm>
        </p:spPr>
        <p:txBody>
          <a:bodyPr>
            <a:normAutofit lnSpcReduction="10000"/>
          </a:bodyPr>
          <a:lstStyle/>
          <a:p>
            <a:pPr marL="137160" indent="0" algn="just">
              <a:buNone/>
            </a:pPr>
            <a:r>
              <a:rPr lang="sr-Cyrl-RS" sz="1600" dirty="0"/>
              <a:t>	</a:t>
            </a:r>
            <a:r>
              <a:rPr lang="sr-Cyrl-RS" sz="1600" dirty="0">
                <a:latin typeface="Times New Roman" pitchFamily="18" charset="0"/>
                <a:cs typeface="Times New Roman" pitchFamily="18" charset="0"/>
              </a:rPr>
              <a:t>Буџет мора бити у равнотежи, што значи да расходи морају одговарати приходима. Укупни планирани расходи и издаци за </a:t>
            </a:r>
            <a:r>
              <a:rPr lang="sr-Cyrl-RS" sz="1600" dirty="0" smtClean="0">
                <a:latin typeface="Times New Roman" pitchFamily="18" charset="0"/>
                <a:cs typeface="Times New Roman" pitchFamily="18" charset="0"/>
              </a:rPr>
              <a:t>202</a:t>
            </a:r>
            <a:r>
              <a:rPr lang="en-US" sz="1600" dirty="0" smtClean="0">
                <a:latin typeface="Times New Roman" pitchFamily="18" charset="0"/>
                <a:cs typeface="Times New Roman" pitchFamily="18" charset="0"/>
              </a:rPr>
              <a:t>3</a:t>
            </a:r>
            <a:r>
              <a:rPr lang="sr-Cyrl-RS" sz="1600" dirty="0" smtClean="0">
                <a:latin typeface="Times New Roman" pitchFamily="18" charset="0"/>
                <a:cs typeface="Times New Roman" pitchFamily="18" charset="0"/>
              </a:rPr>
              <a:t>. </a:t>
            </a:r>
            <a:r>
              <a:rPr lang="sr-Cyrl-RS" sz="1600" dirty="0">
                <a:latin typeface="Times New Roman" pitchFamily="18" charset="0"/>
                <a:cs typeface="Times New Roman" pitchFamily="18" charset="0"/>
              </a:rPr>
              <a:t>годину у </a:t>
            </a:r>
            <a:r>
              <a:rPr lang="sr-Cyrl-RS" sz="1600" dirty="0" smtClean="0">
                <a:latin typeface="Times New Roman" pitchFamily="18" charset="0"/>
                <a:cs typeface="Times New Roman" pitchFamily="18" charset="0"/>
              </a:rPr>
              <a:t>Одлуци </a:t>
            </a:r>
            <a:r>
              <a:rPr lang="sr-Cyrl-RS" sz="1600" dirty="0">
                <a:latin typeface="Times New Roman" pitchFamily="18" charset="0"/>
                <a:cs typeface="Times New Roman" pitchFamily="18" charset="0"/>
              </a:rPr>
              <a:t>о буџету  </a:t>
            </a:r>
            <a:r>
              <a:rPr lang="sr-Cyrl-RS" sz="1600" dirty="0" smtClean="0">
                <a:latin typeface="Times New Roman" pitchFamily="18" charset="0"/>
                <a:cs typeface="Times New Roman" pitchFamily="18" charset="0"/>
              </a:rPr>
              <a:t>општине  Бајина Башта износе</a:t>
            </a:r>
            <a:r>
              <a:rPr lang="sr-Cyrl-RS" sz="1600" dirty="0">
                <a:latin typeface="Times New Roman" pitchFamily="18" charset="0"/>
                <a:cs typeface="Times New Roman" pitchFamily="18" charset="0"/>
              </a:rPr>
              <a:t>: </a:t>
            </a:r>
            <a:endParaRPr lang="sr-Cyrl-RS" sz="1600" dirty="0" smtClean="0">
              <a:latin typeface="Times New Roman" pitchFamily="18" charset="0"/>
              <a:cs typeface="Times New Roman" pitchFamily="18" charset="0"/>
            </a:endParaRPr>
          </a:p>
          <a:p>
            <a:pPr marL="137160" indent="0" algn="just">
              <a:buNone/>
            </a:pPr>
            <a:endParaRPr lang="sr-Cyrl-RS" sz="1600" dirty="0">
              <a:latin typeface="Times New Roman" pitchFamily="18" charset="0"/>
              <a:cs typeface="Times New Roman" pitchFamily="18" charset="0"/>
            </a:endParaRPr>
          </a:p>
          <a:p>
            <a:endParaRPr lang="sr-Cyrl-RS" sz="1600" dirty="0"/>
          </a:p>
          <a:p>
            <a:endParaRPr lang="sr-Cyrl-RS" sz="1600" dirty="0"/>
          </a:p>
          <a:p>
            <a:pPr marL="137160" indent="0" algn="just">
              <a:buNone/>
            </a:pPr>
            <a:endParaRPr lang="ru-RU" sz="1600" dirty="0"/>
          </a:p>
          <a:p>
            <a:pPr marL="422910" indent="-285750" algn="just">
              <a:buFont typeface="Wingdings" panose="05000000000000000000" pitchFamily="2" charset="2"/>
              <a:buChar char="ü"/>
            </a:pPr>
            <a:r>
              <a:rPr lang="sr-Cyrl-RS" sz="1600" b="1" dirty="0">
                <a:latin typeface="Times New Roman" pitchFamily="18" charset="0"/>
                <a:cs typeface="Times New Roman" pitchFamily="18" charset="0"/>
              </a:rPr>
              <a:t>РАСХОДИ </a:t>
            </a:r>
            <a:r>
              <a:rPr lang="sr-Cyrl-RS" sz="1600" dirty="0">
                <a:latin typeface="Times New Roman" pitchFamily="18" charset="0"/>
                <a:cs typeface="Times New Roman" pitchFamily="18" charset="0"/>
              </a:rPr>
              <a:t>Расходи представљају све трошкове општине за плате буџетских корисника, набавку роба и услуга, субвенције, дотације и трансфере, социјалну помоћ и остале трошкове које општина обезбеђује без директне и непосредне накнаде. </a:t>
            </a:r>
            <a:endParaRPr lang="vi-VN" sz="1600" dirty="0">
              <a:latin typeface="Times New Roman" pitchFamily="18" charset="0"/>
              <a:cs typeface="Times New Roman" pitchFamily="18" charset="0"/>
            </a:endParaRPr>
          </a:p>
          <a:p>
            <a:pPr marL="422910" indent="-285750" algn="just">
              <a:buFont typeface="Wingdings" panose="05000000000000000000" pitchFamily="2" charset="2"/>
              <a:buChar char="ü"/>
            </a:pPr>
            <a:r>
              <a:rPr lang="sr-Cyrl-RS" sz="1600" b="1" dirty="0">
                <a:latin typeface="Times New Roman" pitchFamily="18" charset="0"/>
                <a:cs typeface="Times New Roman" pitchFamily="18" charset="0"/>
              </a:rPr>
              <a:t>ИЗДАЦИ</a:t>
            </a:r>
            <a:r>
              <a:rPr lang="sr-Cyrl-RS" sz="1600" dirty="0">
                <a:latin typeface="Times New Roman" pitchFamily="18" charset="0"/>
                <a:cs typeface="Times New Roman" pitchFamily="18" charset="0"/>
              </a:rPr>
              <a:t> представљају трошкове изградње или инвестиционог одржавања већ постојећих објеката, набавку земљишта, машина и опр</a:t>
            </a:r>
            <a:r>
              <a:rPr lang="sr-Latn-RS" sz="1600" dirty="0">
                <a:latin typeface="Times New Roman" pitchFamily="18" charset="0"/>
                <a:cs typeface="Times New Roman" pitchFamily="18" charset="0"/>
              </a:rPr>
              <a:t>e</a:t>
            </a:r>
            <a:r>
              <a:rPr lang="sr-Cyrl-RS" sz="1600" dirty="0">
                <a:latin typeface="Times New Roman" pitchFamily="18" charset="0"/>
                <a:cs typeface="Times New Roman" pitchFamily="18" charset="0"/>
              </a:rPr>
              <a:t>ме неопходне за рад буџетских корисника.</a:t>
            </a:r>
          </a:p>
          <a:p>
            <a:pPr marL="422910" indent="-285750" algn="just">
              <a:buFont typeface="Wingdings" panose="05000000000000000000" pitchFamily="2" charset="2"/>
              <a:buChar char="ü"/>
            </a:pPr>
            <a:r>
              <a:rPr lang="sr-Cyrl-RS" sz="1600" b="1" dirty="0">
                <a:latin typeface="Times New Roman" pitchFamily="18" charset="0"/>
                <a:cs typeface="Times New Roman" pitchFamily="18" charset="0"/>
              </a:rPr>
              <a:t>РАСХОДИ И ИЗДАЦИ </a:t>
            </a:r>
            <a:r>
              <a:rPr lang="sr-Cyrl-RS" sz="1600" dirty="0">
                <a:latin typeface="Times New Roman" pitchFamily="18" charset="0"/>
                <a:cs typeface="Times New Roman" pitchFamily="18" charset="0"/>
              </a:rPr>
              <a:t>морају се исказивати на законом прописан начин, односно морају се исказивати: по </a:t>
            </a:r>
            <a:r>
              <a:rPr lang="sr-Cyrl-RS" sz="1600" i="1" dirty="0">
                <a:latin typeface="Times New Roman" pitchFamily="18" charset="0"/>
                <a:cs typeface="Times New Roman" pitchFamily="18" charset="0"/>
              </a:rPr>
              <a:t>програмима</a:t>
            </a:r>
            <a:r>
              <a:rPr lang="sr-Cyrl-RS" sz="1600" dirty="0">
                <a:latin typeface="Times New Roman" pitchFamily="18" charset="0"/>
                <a:cs typeface="Times New Roman" pitchFamily="18" charset="0"/>
              </a:rPr>
              <a:t> који показују колико се троши за извршавање основних надлежности и стратешких циљева општине; по </a:t>
            </a:r>
            <a:r>
              <a:rPr lang="sr-Cyrl-RS" sz="1600" i="1" dirty="0">
                <a:latin typeface="Times New Roman" pitchFamily="18" charset="0"/>
                <a:cs typeface="Times New Roman" pitchFamily="18" charset="0"/>
              </a:rPr>
              <a:t>основној намени </a:t>
            </a:r>
            <a:r>
              <a:rPr lang="sr-Cyrl-RS" sz="1600" dirty="0">
                <a:latin typeface="Times New Roman" pitchFamily="18" charset="0"/>
                <a:cs typeface="Times New Roman" pitchFamily="18" charset="0"/>
              </a:rPr>
              <a:t>која показује за коју врсту трошка се средства издвајају; по </a:t>
            </a:r>
            <a:r>
              <a:rPr lang="sr-Cyrl-RS" sz="1600" i="1" dirty="0">
                <a:latin typeface="Times New Roman" pitchFamily="18" charset="0"/>
                <a:cs typeface="Times New Roman" pitchFamily="18" charset="0"/>
              </a:rPr>
              <a:t>функцији</a:t>
            </a:r>
            <a:r>
              <a:rPr lang="sr-Cyrl-RS" sz="1600" dirty="0">
                <a:latin typeface="Times New Roman" pitchFamily="18" charset="0"/>
                <a:cs typeface="Times New Roman" pitchFamily="18" charset="0"/>
              </a:rPr>
              <a:t> која показује функционалну намену за одређену област и по </a:t>
            </a:r>
            <a:r>
              <a:rPr lang="sr-Cyrl-RS" sz="1600" i="1" dirty="0">
                <a:latin typeface="Times New Roman" pitchFamily="18" charset="0"/>
                <a:cs typeface="Times New Roman" pitchFamily="18" charset="0"/>
              </a:rPr>
              <a:t>корисницима буџета </a:t>
            </a:r>
            <a:r>
              <a:rPr lang="sr-Cyrl-RS" sz="1600" dirty="0">
                <a:latin typeface="Times New Roman" pitchFamily="18" charset="0"/>
                <a:cs typeface="Times New Roman" pitchFamily="18" charset="0"/>
              </a:rPr>
              <a:t>што показује организацију рада општине.</a:t>
            </a:r>
          </a:p>
          <a:p>
            <a:pPr marL="137160" indent="0" algn="just">
              <a:buNone/>
            </a:pPr>
            <a:endParaRPr lang="en-US" sz="1600"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13</a:t>
            </a:fld>
            <a:endParaRPr lang="en-US"/>
          </a:p>
        </p:txBody>
      </p:sp>
      <p:sp>
        <p:nvSpPr>
          <p:cNvPr id="24" name="Rectangle: Rounded Corners 23">
            <a:extLst>
              <a:ext uri="{FF2B5EF4-FFF2-40B4-BE49-F238E27FC236}">
                <a16:creationId xmlns="" xmlns:a16="http://schemas.microsoft.com/office/drawing/2014/main" id="{CFD6A88A-550B-4306-B111-9817A14514A4}"/>
              </a:ext>
            </a:extLst>
          </p:cNvPr>
          <p:cNvSpPr/>
          <p:nvPr/>
        </p:nvSpPr>
        <p:spPr>
          <a:xfrm>
            <a:off x="2590800" y="2209800"/>
            <a:ext cx="3384376" cy="78370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sr-Cyrl-RS" b="1" smtClean="0">
                <a:latin typeface="Times New Roman" pitchFamily="18" charset="0"/>
                <a:cs typeface="Times New Roman" pitchFamily="18" charset="0"/>
              </a:rPr>
              <a:t>1.543.014.878,00 </a:t>
            </a:r>
            <a:r>
              <a:rPr lang="sr-Cyrl-RS" b="1" dirty="0">
                <a:latin typeface="Times New Roman" pitchFamily="18" charset="0"/>
                <a:cs typeface="Times New Roman" pitchFamily="18" charset="0"/>
              </a:rPr>
              <a:t>динара</a:t>
            </a:r>
            <a:endParaRPr lang="sr-Latn-RS" b="1"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lstStyle/>
          <a:p>
            <a:endParaRPr lang="en-US"/>
          </a:p>
        </p:txBody>
      </p:sp>
      <p:sp>
        <p:nvSpPr>
          <p:cNvPr id="5" name="Slide Number Placeholder 4"/>
          <p:cNvSpPr>
            <a:spLocks noGrp="1"/>
          </p:cNvSpPr>
          <p:nvPr>
            <p:ph type="sldNum" sz="quarter" idx="12"/>
          </p:nvPr>
        </p:nvSpPr>
        <p:spPr/>
        <p:txBody>
          <a:bodyPr/>
          <a:lstStyle/>
          <a:p>
            <a:fld id="{75FB0A07-249F-4345-993B-6AB4700608B8}" type="slidenum">
              <a:rPr lang="en-US" smtClean="0"/>
              <a:pPr/>
              <a:t>14</a:t>
            </a:fld>
            <a:endParaRPr lang="en-US"/>
          </a:p>
        </p:txBody>
      </p:sp>
      <p:sp>
        <p:nvSpPr>
          <p:cNvPr id="6" name="Title 1"/>
          <p:cNvSpPr txBox="1">
            <a:spLocks/>
          </p:cNvSpPr>
          <p:nvPr/>
        </p:nvSpPr>
        <p:spPr>
          <a:xfrm>
            <a:off x="609600" y="263834"/>
            <a:ext cx="8229600" cy="619919"/>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sr-Cyrl-RS" dirty="0">
                <a:latin typeface="Times New Roman" pitchFamily="18" charset="0"/>
                <a:cs typeface="Times New Roman" pitchFamily="18" charset="0"/>
              </a:rPr>
              <a:t>Шта су расходи и издаци буџета?</a:t>
            </a:r>
            <a:endParaRPr lang="en-US" dirty="0">
              <a:latin typeface="Times New Roman" pitchFamily="18" charset="0"/>
              <a:cs typeface="Times New Roman" pitchFamily="18" charset="0"/>
            </a:endParaRPr>
          </a:p>
        </p:txBody>
      </p:sp>
      <p:graphicFrame>
        <p:nvGraphicFramePr>
          <p:cNvPr id="7" name="Content Placeholder 5"/>
          <p:cNvGraphicFramePr>
            <a:graphicFrameLocks/>
          </p:cNvGraphicFramePr>
          <p:nvPr>
            <p:extLst>
              <p:ext uri="{D42A27DB-BD31-4B8C-83A1-F6EECF244321}">
                <p14:modId xmlns="" xmlns:p14="http://schemas.microsoft.com/office/powerpoint/2010/main" val="3948562868"/>
              </p:ext>
            </p:extLst>
          </p:nvPr>
        </p:nvGraphicFramePr>
        <p:xfrm>
          <a:off x="457200" y="1129627"/>
          <a:ext cx="8229600" cy="55967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Slide Number Placeholder 3"/>
          <p:cNvSpPr txBox="1">
            <a:spLocks/>
          </p:cNvSpPr>
          <p:nvPr/>
        </p:nvSpPr>
        <p:spPr>
          <a:xfrm>
            <a:off x="6705600" y="65087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5FB0A07-249F-4345-993B-6AB4700608B8}" type="slidenum">
              <a:rPr lang="en-US" smtClean="0"/>
              <a:pPr/>
              <a:t>14</a:t>
            </a:fld>
            <a:endParaRPr lang="en-US"/>
          </a:p>
        </p:txBody>
      </p:sp>
    </p:spTree>
    <p:extLst>
      <p:ext uri="{BB962C8B-B14F-4D97-AF65-F5344CB8AC3E}">
        <p14:creationId xmlns="" xmlns:p14="http://schemas.microsoft.com/office/powerpoint/2010/main" val="2402208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850106"/>
          </a:xfrm>
        </p:spPr>
        <p:txBody>
          <a:bodyPr>
            <a:normAutofit fontScale="90000"/>
          </a:bodyPr>
          <a:lstStyle/>
          <a:p>
            <a:r>
              <a:rPr lang="sr-Cyrl-RS" sz="3000" b="1" dirty="0">
                <a:latin typeface="Times New Roman" pitchFamily="18" charset="0"/>
                <a:cs typeface="Times New Roman" pitchFamily="18" charset="0"/>
              </a:rPr>
              <a:t>Структура пројектованих расхода и издатака буџета за </a:t>
            </a:r>
            <a:r>
              <a:rPr lang="sr-Cyrl-RS" sz="3000" b="1" dirty="0" smtClean="0">
                <a:latin typeface="Times New Roman" pitchFamily="18" charset="0"/>
                <a:cs typeface="Times New Roman" pitchFamily="18" charset="0"/>
              </a:rPr>
              <a:t>202</a:t>
            </a:r>
            <a:r>
              <a:rPr lang="en-US" sz="3000" b="1" dirty="0" smtClean="0">
                <a:latin typeface="Times New Roman" pitchFamily="18" charset="0"/>
                <a:cs typeface="Times New Roman" pitchFamily="18" charset="0"/>
              </a:rPr>
              <a:t>3</a:t>
            </a:r>
            <a:r>
              <a:rPr lang="sr-Cyrl-RS" sz="3000" b="1" dirty="0" smtClean="0">
                <a:latin typeface="Times New Roman" pitchFamily="18" charset="0"/>
                <a:cs typeface="Times New Roman" pitchFamily="18" charset="0"/>
              </a:rPr>
              <a:t>. </a:t>
            </a:r>
            <a:r>
              <a:rPr lang="sr-Cyrl-RS" sz="3000" b="1" dirty="0">
                <a:latin typeface="Times New Roman" pitchFamily="18" charset="0"/>
                <a:cs typeface="Times New Roman" pitchFamily="18" charset="0"/>
              </a:rPr>
              <a:t>годину</a:t>
            </a:r>
            <a:endParaRPr lang="en-US" sz="3000" b="1" dirty="0">
              <a:latin typeface="Times New Roman" pitchFamily="18" charset="0"/>
              <a:cs typeface="Times New Roman" pitchFamily="18" charset="0"/>
            </a:endParaRPr>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50297725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
        <p:nvSpPr>
          <p:cNvPr id="6" name="Oval 5"/>
          <p:cNvSpPr/>
          <p:nvPr/>
        </p:nvSpPr>
        <p:spPr>
          <a:xfrm>
            <a:off x="3352800" y="5105400"/>
            <a:ext cx="12954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900" dirty="0" smtClean="0">
                <a:solidFill>
                  <a:schemeClr val="tx1"/>
                </a:solidFill>
                <a:latin typeface="Times New Roman" pitchFamily="18" charset="0"/>
                <a:cs typeface="Times New Roman" pitchFamily="18" charset="0"/>
              </a:rPr>
              <a:t>Отплата камата</a:t>
            </a:r>
          </a:p>
          <a:p>
            <a:pPr algn="ctr"/>
            <a:r>
              <a:rPr lang="sr-Cyrl-RS" sz="900" dirty="0" smtClean="0">
                <a:solidFill>
                  <a:schemeClr val="tx1"/>
                </a:solidFill>
                <a:latin typeface="Times New Roman" pitchFamily="18" charset="0"/>
                <a:cs typeface="Times New Roman" pitchFamily="18" charset="0"/>
              </a:rPr>
              <a:t>13.400,000,00</a:t>
            </a:r>
          </a:p>
          <a:p>
            <a:pPr algn="ctr"/>
            <a:r>
              <a:rPr lang="sr-Cyrl-RS" sz="900" dirty="0" smtClean="0">
                <a:solidFill>
                  <a:schemeClr val="tx1"/>
                </a:solidFill>
                <a:latin typeface="Times New Roman" pitchFamily="18" charset="0"/>
                <a:cs typeface="Times New Roman" pitchFamily="18" charset="0"/>
              </a:rPr>
              <a:t>динара</a:t>
            </a:r>
            <a:endParaRPr lang="en-US" sz="9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651549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0DA96AB-1BB4-4AFB-8B9B-A1AEF83C5DAF}"/>
              </a:ext>
            </a:extLst>
          </p:cNvPr>
          <p:cNvSpPr>
            <a:spLocks noGrp="1"/>
          </p:cNvSpPr>
          <p:nvPr>
            <p:ph type="sldNum" sz="quarter" idx="12"/>
          </p:nvPr>
        </p:nvSpPr>
        <p:spPr/>
        <p:txBody>
          <a:bodyPr/>
          <a:lstStyle/>
          <a:p>
            <a:fld id="{75FB0A07-249F-4345-993B-6AB4700608B8}" type="slidenum">
              <a:rPr lang="en-US" smtClean="0"/>
              <a:pPr/>
              <a:t>16</a:t>
            </a:fld>
            <a:endParaRPr lang="en-US"/>
          </a:p>
        </p:txBody>
      </p:sp>
      <p:graphicFrame>
        <p:nvGraphicFramePr>
          <p:cNvPr id="4" name="Chart 3">
            <a:extLst>
              <a:ext uri="{FF2B5EF4-FFF2-40B4-BE49-F238E27FC236}">
                <a16:creationId xmlns="" xmlns:a16="http://schemas.microsoft.com/office/drawing/2014/main" id="{A58B7940-79B6-454A-BE8A-26FB06AC5A27}"/>
              </a:ext>
            </a:extLst>
          </p:cNvPr>
          <p:cNvGraphicFramePr>
            <a:graphicFrameLocks/>
          </p:cNvGraphicFramePr>
          <p:nvPr>
            <p:extLst>
              <p:ext uri="{D42A27DB-BD31-4B8C-83A1-F6EECF244321}">
                <p14:modId xmlns="" xmlns:p14="http://schemas.microsoft.com/office/powerpoint/2010/main" val="3646704466"/>
              </p:ext>
            </p:extLst>
          </p:nvPr>
        </p:nvGraphicFramePr>
        <p:xfrm>
          <a:off x="914400" y="1828800"/>
          <a:ext cx="6181725" cy="4048125"/>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a:extLst>
              <a:ext uri="{FF2B5EF4-FFF2-40B4-BE49-F238E27FC236}">
                <a16:creationId xmlns="" xmlns:a16="http://schemas.microsoft.com/office/drawing/2014/main" id="{E0A478F6-E136-4D8F-AFEC-D3F880B134BF}"/>
              </a:ext>
            </a:extLst>
          </p:cNvPr>
          <p:cNvSpPr>
            <a:spLocks noGrp="1"/>
          </p:cNvSpPr>
          <p:nvPr>
            <p:ph type="title"/>
          </p:nvPr>
        </p:nvSpPr>
        <p:spPr/>
        <p:txBody>
          <a:bodyPr>
            <a:normAutofit fontScale="90000"/>
          </a:bodyPr>
          <a:lstStyle/>
          <a:p>
            <a:r>
              <a:rPr lang="sr-Cyrl-RS" sz="3200" b="1" dirty="0">
                <a:latin typeface="Times New Roman" pitchFamily="18" charset="0"/>
                <a:cs typeface="Times New Roman" pitchFamily="18" charset="0"/>
              </a:rPr>
              <a:t>Структура пројектованих расхода и издатака буџета</a:t>
            </a:r>
            <a:r>
              <a:rPr lang="sr-Cyrl-RS" b="1" dirty="0">
                <a:latin typeface="Times New Roman" pitchFamily="18" charset="0"/>
                <a:cs typeface="Times New Roman" pitchFamily="18" charset="0"/>
              </a:rPr>
              <a:t> </a:t>
            </a:r>
            <a:r>
              <a:rPr lang="sr-Cyrl-RS" sz="3200" b="1" dirty="0">
                <a:latin typeface="Times New Roman" pitchFamily="18" charset="0"/>
                <a:cs typeface="Times New Roman" pitchFamily="18" charset="0"/>
              </a:rPr>
              <a:t>за </a:t>
            </a:r>
            <a:r>
              <a:rPr lang="sr-Cyrl-RS" sz="3200" b="1" dirty="0" smtClean="0">
                <a:latin typeface="Times New Roman" pitchFamily="18" charset="0"/>
                <a:cs typeface="Times New Roman" pitchFamily="18" charset="0"/>
              </a:rPr>
              <a:t>2023. </a:t>
            </a:r>
            <a:r>
              <a:rPr lang="sr-Cyrl-RS" sz="3200" b="1" dirty="0">
                <a:latin typeface="Times New Roman" pitchFamily="18" charset="0"/>
                <a:cs typeface="Times New Roman" pitchFamily="18" charset="0"/>
              </a:rPr>
              <a:t>годину</a:t>
            </a:r>
            <a:endParaRPr lang="en-US" sz="32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26886756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 xmlns:a16="http://schemas.microsoft.com/office/drawing/2014/main" id="{AD40CA36-5D78-46A7-9FF9-184573505417}"/>
              </a:ext>
            </a:extLst>
          </p:cNvPr>
          <p:cNvSpPr>
            <a:spLocks noGrp="1" noChangeArrowheads="1"/>
          </p:cNvSpPr>
          <p:nvPr>
            <p:ph type="title" idx="4294967295"/>
          </p:nvPr>
        </p:nvSpPr>
        <p:spPr>
          <a:xfrm>
            <a:off x="323528" y="262019"/>
            <a:ext cx="8229600" cy="830263"/>
          </a:xfrm>
        </p:spPr>
        <p:txBody>
          <a:bodyPr>
            <a:normAutofit fontScale="90000"/>
          </a:bodyPr>
          <a:lstStyle/>
          <a:p>
            <a:r>
              <a:rPr lang="sr-Cyrl-RS" sz="2800" dirty="0">
                <a:solidFill>
                  <a:prstClr val="black"/>
                </a:solidFill>
                <a:latin typeface="Times New Roman" pitchFamily="18" charset="0"/>
                <a:cs typeface="Times New Roman" pitchFamily="18" charset="0"/>
              </a:rPr>
              <a:t>Које промене у буџету се очекују у односу на текућу </a:t>
            </a:r>
            <a:r>
              <a:rPr lang="sr-Cyrl-RS" sz="2800" dirty="0" smtClean="0">
                <a:solidFill>
                  <a:prstClr val="black"/>
                </a:solidFill>
                <a:latin typeface="Times New Roman" pitchFamily="18" charset="0"/>
                <a:cs typeface="Times New Roman" pitchFamily="18" charset="0"/>
              </a:rPr>
              <a:t>202</a:t>
            </a:r>
            <a:r>
              <a:rPr lang="en-US" sz="2800" dirty="0" smtClean="0">
                <a:solidFill>
                  <a:prstClr val="black"/>
                </a:solidFill>
                <a:latin typeface="Times New Roman" pitchFamily="18" charset="0"/>
                <a:cs typeface="Times New Roman" pitchFamily="18" charset="0"/>
              </a:rPr>
              <a:t>2</a:t>
            </a:r>
            <a:r>
              <a:rPr lang="sr-Cyrl-RS" sz="2800" dirty="0" smtClean="0">
                <a:solidFill>
                  <a:prstClr val="black"/>
                </a:solidFill>
                <a:latin typeface="Times New Roman" pitchFamily="18" charset="0"/>
                <a:cs typeface="Times New Roman" pitchFamily="18" charset="0"/>
              </a:rPr>
              <a:t> </a:t>
            </a:r>
            <a:r>
              <a:rPr lang="sr-Cyrl-RS" sz="2800" dirty="0">
                <a:solidFill>
                  <a:prstClr val="black"/>
                </a:solidFill>
                <a:latin typeface="Times New Roman" pitchFamily="18" charset="0"/>
                <a:cs typeface="Times New Roman" pitchFamily="18" charset="0"/>
              </a:rPr>
              <a:t>годину?</a:t>
            </a:r>
            <a:endParaRPr lang="sr-Latn-RS" altLang="en-US" sz="2800" dirty="0">
              <a:latin typeface="Times New Roman" pitchFamily="18" charset="0"/>
              <a:cs typeface="Times New Roman" pitchFamily="18" charset="0"/>
            </a:endParaRPr>
          </a:p>
        </p:txBody>
      </p:sp>
      <p:sp>
        <p:nvSpPr>
          <p:cNvPr id="17411" name="Rectangle 3">
            <a:extLst>
              <a:ext uri="{FF2B5EF4-FFF2-40B4-BE49-F238E27FC236}">
                <a16:creationId xmlns="" xmlns:a16="http://schemas.microsoft.com/office/drawing/2014/main" id="{A6D2914F-D23D-411A-9ED1-117D61D1EA5B}"/>
              </a:ext>
            </a:extLst>
          </p:cNvPr>
          <p:cNvSpPr>
            <a:spLocks noGrp="1" noChangeArrowheads="1"/>
          </p:cNvSpPr>
          <p:nvPr>
            <p:ph sz="half" idx="4294967295"/>
          </p:nvPr>
        </p:nvSpPr>
        <p:spPr>
          <a:xfrm>
            <a:off x="480253" y="1092282"/>
            <a:ext cx="8229600" cy="1130300"/>
          </a:xfrm>
        </p:spPr>
        <p:txBody>
          <a:bodyPr>
            <a:normAutofit fontScale="92500" lnSpcReduction="20000"/>
          </a:bodyPr>
          <a:lstStyle/>
          <a:p>
            <a:pPr marL="28575" indent="0" algn="just">
              <a:buNone/>
            </a:pPr>
            <a:r>
              <a:rPr lang="sr-Cyrl-RS" sz="2000" dirty="0">
                <a:latin typeface="Times New Roman" pitchFamily="18" charset="0"/>
                <a:cs typeface="Times New Roman" pitchFamily="18" charset="0"/>
              </a:rPr>
              <a:t>Пројектовано је да ће укупни планирани трошкови (расходи и </a:t>
            </a:r>
            <a:r>
              <a:rPr lang="sr-Cyrl-RS" sz="2000" dirty="0" smtClean="0">
                <a:latin typeface="Times New Roman" pitchFamily="18" charset="0"/>
                <a:cs typeface="Times New Roman" pitchFamily="18" charset="0"/>
              </a:rPr>
              <a:t>издаци за набавку нефинансијске имовине) </a:t>
            </a:r>
            <a:r>
              <a:rPr lang="sr-Cyrl-RS" sz="2000" dirty="0">
                <a:latin typeface="Times New Roman" pitchFamily="18" charset="0"/>
                <a:cs typeface="Times New Roman" pitchFamily="18" charset="0"/>
              </a:rPr>
              <a:t>наше општине за </a:t>
            </a:r>
            <a:r>
              <a:rPr lang="sr-Cyrl-RS" sz="2000" dirty="0" smtClean="0">
                <a:solidFill>
                  <a:schemeClr val="tx2">
                    <a:lumMod val="60000"/>
                    <a:lumOff val="40000"/>
                  </a:schemeClr>
                </a:solidFill>
                <a:latin typeface="Times New Roman" pitchFamily="18" charset="0"/>
                <a:cs typeface="Times New Roman" pitchFamily="18" charset="0"/>
              </a:rPr>
              <a:t>202</a:t>
            </a:r>
            <a:r>
              <a:rPr lang="en-US" sz="2000" dirty="0" smtClean="0">
                <a:solidFill>
                  <a:schemeClr val="tx2">
                    <a:lumMod val="60000"/>
                    <a:lumOff val="40000"/>
                  </a:schemeClr>
                </a:solidFill>
                <a:latin typeface="Times New Roman" pitchFamily="18" charset="0"/>
                <a:cs typeface="Times New Roman" pitchFamily="18" charset="0"/>
              </a:rPr>
              <a:t>3</a:t>
            </a:r>
            <a:r>
              <a:rPr lang="sr-Cyrl-RS" sz="2000" dirty="0" smtClean="0">
                <a:solidFill>
                  <a:schemeClr val="tx2">
                    <a:lumMod val="60000"/>
                    <a:lumOff val="40000"/>
                  </a:schemeClr>
                </a:solidFill>
                <a:latin typeface="Times New Roman" pitchFamily="18" charset="0"/>
                <a:cs typeface="Times New Roman" pitchFamily="18" charset="0"/>
              </a:rPr>
              <a:t>.</a:t>
            </a:r>
            <a:r>
              <a:rPr lang="sr-Cyrl-RS" sz="2000" dirty="0" smtClean="0">
                <a:latin typeface="Times New Roman" pitchFamily="18" charset="0"/>
                <a:cs typeface="Times New Roman" pitchFamily="18" charset="0"/>
              </a:rPr>
              <a:t> </a:t>
            </a:r>
            <a:r>
              <a:rPr lang="sr-Cyrl-RS" sz="2000" dirty="0">
                <a:latin typeface="Times New Roman" pitchFamily="18" charset="0"/>
                <a:cs typeface="Times New Roman" pitchFamily="18" charset="0"/>
              </a:rPr>
              <a:t>годину бити </a:t>
            </a:r>
            <a:r>
              <a:rPr lang="sr-Cyrl-RS" sz="2000" b="1" dirty="0" smtClean="0">
                <a:latin typeface="Times New Roman" pitchFamily="18" charset="0"/>
                <a:cs typeface="Times New Roman" pitchFamily="18" charset="0"/>
              </a:rPr>
              <a:t>повећани</a:t>
            </a:r>
            <a:r>
              <a:rPr lang="sr-Cyrl-RS" sz="2000" dirty="0" smtClean="0">
                <a:latin typeface="Times New Roman" pitchFamily="18" charset="0"/>
                <a:cs typeface="Times New Roman" pitchFamily="18" charset="0"/>
              </a:rPr>
              <a:t> </a:t>
            </a:r>
            <a:r>
              <a:rPr lang="sr-Cyrl-RS" sz="2000" dirty="0">
                <a:latin typeface="Times New Roman" pitchFamily="18" charset="0"/>
                <a:cs typeface="Times New Roman" pitchFamily="18" charset="0"/>
              </a:rPr>
              <a:t>у односу на последњу измену Одлуке о буџету за </a:t>
            </a:r>
            <a:r>
              <a:rPr lang="sr-Cyrl-RS" sz="2000" dirty="0" smtClean="0">
                <a:solidFill>
                  <a:schemeClr val="accent3">
                    <a:lumMod val="75000"/>
                  </a:schemeClr>
                </a:solidFill>
                <a:latin typeface="Times New Roman" pitchFamily="18" charset="0"/>
                <a:cs typeface="Times New Roman" pitchFamily="18" charset="0"/>
              </a:rPr>
              <a:t>202</a:t>
            </a:r>
            <a:r>
              <a:rPr lang="en-US" sz="2000" dirty="0" smtClean="0">
                <a:solidFill>
                  <a:schemeClr val="accent3">
                    <a:lumMod val="75000"/>
                  </a:schemeClr>
                </a:solidFill>
                <a:latin typeface="Times New Roman" pitchFamily="18" charset="0"/>
                <a:cs typeface="Times New Roman" pitchFamily="18" charset="0"/>
              </a:rPr>
              <a:t>2</a:t>
            </a:r>
            <a:r>
              <a:rPr lang="sr-Cyrl-RS" sz="2000" dirty="0" smtClean="0">
                <a:solidFill>
                  <a:schemeClr val="accent3">
                    <a:lumMod val="75000"/>
                  </a:schemeClr>
                </a:solidFill>
                <a:latin typeface="Times New Roman" pitchFamily="18" charset="0"/>
                <a:cs typeface="Times New Roman" pitchFamily="18" charset="0"/>
              </a:rPr>
              <a:t>.</a:t>
            </a:r>
            <a:r>
              <a:rPr lang="sr-Cyrl-RS" sz="2000" dirty="0" smtClean="0">
                <a:latin typeface="Times New Roman" pitchFamily="18" charset="0"/>
                <a:cs typeface="Times New Roman" pitchFamily="18" charset="0"/>
              </a:rPr>
              <a:t> </a:t>
            </a:r>
            <a:r>
              <a:rPr lang="sr-Cyrl-RS" sz="2000" dirty="0">
                <a:latin typeface="Times New Roman" pitchFamily="18" charset="0"/>
                <a:cs typeface="Times New Roman" pitchFamily="18" charset="0"/>
              </a:rPr>
              <a:t>годину за </a:t>
            </a:r>
            <a:r>
              <a:rPr lang="sr-Cyrl-RS" sz="2000" b="1" dirty="0" smtClean="0">
                <a:latin typeface="Times New Roman" pitchFamily="18" charset="0"/>
                <a:cs typeface="Times New Roman" pitchFamily="18" charset="0"/>
              </a:rPr>
              <a:t>25.218.874,00</a:t>
            </a:r>
            <a:r>
              <a:rPr lang="sr-Cyrl-RS" sz="2000" dirty="0" smtClean="0">
                <a:latin typeface="Times New Roman" pitchFamily="18" charset="0"/>
                <a:cs typeface="Times New Roman" pitchFamily="18" charset="0"/>
              </a:rPr>
              <a:t> динара.</a:t>
            </a:r>
            <a:endParaRPr lang="en-US" sz="2000" dirty="0">
              <a:latin typeface="Times New Roman" pitchFamily="18" charset="0"/>
              <a:cs typeface="Times New Roman" pitchFamily="18" charset="0"/>
            </a:endParaRPr>
          </a:p>
          <a:p>
            <a:pPr marL="28575" indent="0" eaLnBrk="1" hangingPunct="1">
              <a:buFontTx/>
              <a:buNone/>
            </a:pPr>
            <a:endParaRPr lang="sr-Latn-RS" altLang="en-US" sz="2000" dirty="0"/>
          </a:p>
        </p:txBody>
      </p:sp>
      <p:sp>
        <p:nvSpPr>
          <p:cNvPr id="16388" name="Rectangle 4">
            <a:extLst>
              <a:ext uri="{FF2B5EF4-FFF2-40B4-BE49-F238E27FC236}">
                <a16:creationId xmlns="" xmlns:a16="http://schemas.microsoft.com/office/drawing/2014/main" id="{6A4A0EB2-2045-4442-9D4F-6BDC72C16654}"/>
              </a:ext>
            </a:extLst>
          </p:cNvPr>
          <p:cNvSpPr>
            <a:spLocks noGrp="1" noChangeArrowheads="1"/>
          </p:cNvSpPr>
          <p:nvPr>
            <p:ph sz="quarter" idx="4294967295"/>
          </p:nvPr>
        </p:nvSpPr>
        <p:spPr>
          <a:xfrm flipV="1">
            <a:off x="838200" y="2240282"/>
            <a:ext cx="6324600" cy="45719"/>
          </a:xfrm>
        </p:spPr>
        <p:txBody>
          <a:bodyPr rtlCol="0">
            <a:normAutofit fontScale="25000" lnSpcReduction="20000"/>
          </a:bodyPr>
          <a:lstStyle/>
          <a:p>
            <a:pPr lvl="0"/>
            <a:endParaRPr lang="en-US" sz="1600" b="1" dirty="0">
              <a:solidFill>
                <a:schemeClr val="hlink"/>
              </a:solidFill>
              <a:latin typeface="Times New Roman" pitchFamily="18" charset="0"/>
              <a:ea typeface="SimSun" panose="02010600030101010101" pitchFamily="2" charset="-122"/>
              <a:cs typeface="Times New Roman" pitchFamily="18" charset="0"/>
            </a:endParaRPr>
          </a:p>
        </p:txBody>
      </p:sp>
      <p:sp>
        <p:nvSpPr>
          <p:cNvPr id="17413" name="Rectangle 5">
            <a:extLst>
              <a:ext uri="{FF2B5EF4-FFF2-40B4-BE49-F238E27FC236}">
                <a16:creationId xmlns="" xmlns:a16="http://schemas.microsoft.com/office/drawing/2014/main" id="{DF5F1BD0-CA20-43F9-91B5-9B94D8254D8A}"/>
              </a:ext>
            </a:extLst>
          </p:cNvPr>
          <p:cNvSpPr>
            <a:spLocks noChangeArrowheads="1"/>
          </p:cNvSpPr>
          <p:nvPr/>
        </p:nvSpPr>
        <p:spPr bwMode="auto">
          <a:xfrm>
            <a:off x="762000" y="2133600"/>
            <a:ext cx="6629399" cy="441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endParaRPr lang="sr-Cyrl-RS" sz="1600" dirty="0" smtClean="0">
              <a:latin typeface="Times New Roman" pitchFamily="18" charset="0"/>
              <a:cs typeface="Times New Roman" pitchFamily="18" charset="0"/>
            </a:endParaRPr>
          </a:p>
          <a:p>
            <a:pPr lvl="0" algn="just">
              <a:buFont typeface="Arial" panose="020B0604020202020204" pitchFamily="34" charset="0"/>
              <a:buChar char="•"/>
            </a:pPr>
            <a:r>
              <a:rPr lang="sr-Cyrl-RS" sz="1600" dirty="0" smtClean="0">
                <a:latin typeface="Times New Roman" pitchFamily="18" charset="0"/>
                <a:cs typeface="Times New Roman" pitchFamily="18" charset="0"/>
              </a:rPr>
              <a:t>Пројектовано </a:t>
            </a:r>
            <a:r>
              <a:rPr lang="sr-Cyrl-RS" sz="1600" dirty="0">
                <a:latin typeface="Times New Roman" pitchFamily="18" charset="0"/>
                <a:cs typeface="Times New Roman" pitchFamily="18" charset="0"/>
              </a:rPr>
              <a:t>је повећање </a:t>
            </a:r>
            <a:r>
              <a:rPr lang="sr-Cyrl-RS" sz="1600" b="1" dirty="0">
                <a:latin typeface="Times New Roman" pitchFamily="18" charset="0"/>
                <a:cs typeface="Times New Roman" pitchFamily="18" charset="0"/>
              </a:rPr>
              <a:t>расхода за запослене </a:t>
            </a:r>
            <a:r>
              <a:rPr lang="sr-Cyrl-RS" sz="1600" dirty="0">
                <a:latin typeface="Times New Roman" pitchFamily="18" charset="0"/>
                <a:cs typeface="Times New Roman" pitchFamily="18" charset="0"/>
              </a:rPr>
              <a:t>за </a:t>
            </a:r>
            <a:r>
              <a:rPr lang="sr-Cyrl-RS" sz="1600" dirty="0" smtClean="0">
                <a:latin typeface="Times New Roman" pitchFamily="18" charset="0"/>
                <a:cs typeface="Times New Roman" pitchFamily="18" charset="0"/>
              </a:rPr>
              <a:t>23.168.245,00 </a:t>
            </a:r>
            <a:r>
              <a:rPr lang="sr-Cyrl-RS" sz="1600" dirty="0">
                <a:latin typeface="Times New Roman" pitchFamily="18" charset="0"/>
                <a:cs typeface="Times New Roman" pitchFamily="18" charset="0"/>
              </a:rPr>
              <a:t>динара</a:t>
            </a:r>
            <a:r>
              <a:rPr lang="sr-Cyrl-RS" sz="1600" dirty="0" smtClean="0">
                <a:latin typeface="Times New Roman" pitchFamily="18" charset="0"/>
                <a:cs typeface="Times New Roman" pitchFamily="18" charset="0"/>
              </a:rPr>
              <a:t>;</a:t>
            </a:r>
          </a:p>
          <a:p>
            <a:pPr algn="just">
              <a:buFont typeface="Arial" panose="020B0604020202020204" pitchFamily="34" charset="0"/>
              <a:buChar char="•"/>
            </a:pPr>
            <a:r>
              <a:rPr lang="sr-Cyrl-RS" sz="1600" dirty="0" smtClean="0">
                <a:latin typeface="Times New Roman" pitchFamily="18" charset="0"/>
                <a:cs typeface="Times New Roman" pitchFamily="18" charset="0"/>
              </a:rPr>
              <a:t>Пројектовано је повећање средстава за </a:t>
            </a:r>
            <a:r>
              <a:rPr lang="sr-Cyrl-RS" sz="1600" b="1" dirty="0" smtClean="0">
                <a:latin typeface="Times New Roman" pitchFamily="18" charset="0"/>
                <a:cs typeface="Times New Roman" pitchFamily="18" charset="0"/>
              </a:rPr>
              <a:t>отплату камате </a:t>
            </a:r>
            <a:r>
              <a:rPr lang="sr-Cyrl-RS" sz="1600" dirty="0" smtClean="0">
                <a:latin typeface="Times New Roman" pitchFamily="18" charset="0"/>
                <a:cs typeface="Times New Roman" pitchFamily="18" charset="0"/>
              </a:rPr>
              <a:t>за 11.570.000,00;</a:t>
            </a:r>
          </a:p>
          <a:p>
            <a:pPr lvl="0" algn="just">
              <a:buFont typeface="Arial" panose="020B0604020202020204" pitchFamily="34" charset="0"/>
              <a:buChar char="•"/>
            </a:pPr>
            <a:r>
              <a:rPr lang="sr-Cyrl-RS" sz="1600" dirty="0" smtClean="0">
                <a:latin typeface="Times New Roman" pitchFamily="18" charset="0"/>
                <a:cs typeface="Times New Roman" pitchFamily="18" charset="0"/>
              </a:rPr>
              <a:t>Пројектовано је повећање </a:t>
            </a:r>
            <a:r>
              <a:rPr lang="sr-Cyrl-RS" sz="1600" b="1" dirty="0" smtClean="0">
                <a:latin typeface="Times New Roman" pitchFamily="18" charset="0"/>
                <a:cs typeface="Times New Roman" pitchFamily="18" charset="0"/>
              </a:rPr>
              <a:t>субвенција</a:t>
            </a:r>
            <a:r>
              <a:rPr lang="sr-Cyrl-RS" sz="1600" dirty="0" smtClean="0">
                <a:latin typeface="Times New Roman" pitchFamily="18" charset="0"/>
                <a:cs typeface="Times New Roman" pitchFamily="18" charset="0"/>
              </a:rPr>
              <a:t> за 4.400.000,00 динара;</a:t>
            </a:r>
            <a:endParaRPr lang="en-US" sz="1600" dirty="0">
              <a:latin typeface="Times New Roman" pitchFamily="18" charset="0"/>
              <a:cs typeface="Times New Roman" pitchFamily="18" charset="0"/>
            </a:endParaRPr>
          </a:p>
          <a:p>
            <a:pPr algn="just">
              <a:buFont typeface="Arial" panose="020B0604020202020204" pitchFamily="34" charset="0"/>
              <a:buChar char="•"/>
            </a:pPr>
            <a:r>
              <a:rPr lang="sr-Cyrl-RS" sz="1600" dirty="0">
                <a:latin typeface="Times New Roman" pitchFamily="18" charset="0"/>
                <a:cs typeface="Times New Roman" pitchFamily="18" charset="0"/>
              </a:rPr>
              <a:t>Пројектовано је повећање </a:t>
            </a:r>
            <a:r>
              <a:rPr lang="sr-Cyrl-RS" sz="1600" b="1" dirty="0" smtClean="0">
                <a:latin typeface="Times New Roman" pitchFamily="18" charset="0"/>
                <a:cs typeface="Times New Roman" pitchFamily="18" charset="0"/>
              </a:rPr>
              <a:t>трансфера </a:t>
            </a:r>
            <a:r>
              <a:rPr lang="sr-Cyrl-RS" sz="1600" dirty="0">
                <a:latin typeface="Times New Roman" pitchFamily="18" charset="0"/>
                <a:cs typeface="Times New Roman" pitchFamily="18" charset="0"/>
              </a:rPr>
              <a:t>за </a:t>
            </a:r>
            <a:r>
              <a:rPr lang="sr-Cyrl-RS" sz="1600" dirty="0" smtClean="0">
                <a:latin typeface="Times New Roman" pitchFamily="18" charset="0"/>
                <a:cs typeface="Times New Roman" pitchFamily="18" charset="0"/>
              </a:rPr>
              <a:t>30.124.527,00 </a:t>
            </a:r>
            <a:r>
              <a:rPr lang="sr-Cyrl-RS" sz="1600" dirty="0">
                <a:latin typeface="Times New Roman" pitchFamily="18" charset="0"/>
                <a:cs typeface="Times New Roman" pitchFamily="18" charset="0"/>
              </a:rPr>
              <a:t>динара</a:t>
            </a:r>
            <a:r>
              <a:rPr lang="sr-Cyrl-RS" sz="1600" b="1" dirty="0" smtClean="0">
                <a:latin typeface="Times New Roman" pitchFamily="18" charset="0"/>
                <a:cs typeface="Times New Roman" pitchFamily="18" charset="0"/>
              </a:rPr>
              <a:t>;</a:t>
            </a:r>
          </a:p>
          <a:p>
            <a:pPr algn="just">
              <a:buFont typeface="Arial" panose="020B0604020202020204" pitchFamily="34" charset="0"/>
              <a:buChar char="•"/>
            </a:pPr>
            <a:r>
              <a:rPr lang="sr-Cyrl-RS" sz="1600" dirty="0" smtClean="0">
                <a:latin typeface="Times New Roman" pitchFamily="18" charset="0"/>
                <a:cs typeface="Times New Roman" pitchFamily="18" charset="0"/>
              </a:rPr>
              <a:t>Пројектовано је повећање </a:t>
            </a:r>
            <a:r>
              <a:rPr lang="sr-Cyrl-RS" sz="1600" b="1" dirty="0" smtClean="0">
                <a:latin typeface="Times New Roman" pitchFamily="18" charset="0"/>
                <a:cs typeface="Times New Roman" pitchFamily="18" charset="0"/>
              </a:rPr>
              <a:t>расхода за социјалну заштиту </a:t>
            </a:r>
            <a:r>
              <a:rPr lang="sr-Cyrl-RS" sz="1600" dirty="0" smtClean="0">
                <a:latin typeface="Times New Roman" pitchFamily="18" charset="0"/>
                <a:cs typeface="Times New Roman" pitchFamily="18" charset="0"/>
              </a:rPr>
              <a:t>за 404.293,00 динара;</a:t>
            </a:r>
            <a:endParaRPr lang="sr-Cyrl-RS" sz="1600" b="1" dirty="0">
              <a:latin typeface="Times New Roman" pitchFamily="18" charset="0"/>
              <a:cs typeface="Times New Roman" pitchFamily="18" charset="0"/>
            </a:endParaRPr>
          </a:p>
          <a:p>
            <a:pPr algn="just">
              <a:buFont typeface="Arial" panose="020B0604020202020204" pitchFamily="34" charset="0"/>
              <a:buChar char="•"/>
            </a:pPr>
            <a:r>
              <a:rPr lang="sr-Cyrl-RS" altLang="en-US" sz="1600" dirty="0" smtClean="0">
                <a:latin typeface="Times New Roman" pitchFamily="18" charset="0"/>
                <a:cs typeface="Times New Roman" pitchFamily="18" charset="0"/>
              </a:rPr>
              <a:t>Пројектовано је повећање </a:t>
            </a:r>
            <a:r>
              <a:rPr lang="sr-Cyrl-RS" altLang="en-US" sz="1600" b="1" dirty="0" smtClean="0">
                <a:latin typeface="Times New Roman" pitchFamily="18" charset="0"/>
                <a:cs typeface="Times New Roman" pitchFamily="18" charset="0"/>
              </a:rPr>
              <a:t>средстава резерве </a:t>
            </a:r>
            <a:r>
              <a:rPr lang="sr-Cyrl-RS" altLang="en-US" sz="1600" dirty="0" smtClean="0">
                <a:latin typeface="Times New Roman" pitchFamily="18" charset="0"/>
                <a:cs typeface="Times New Roman" pitchFamily="18" charset="0"/>
              </a:rPr>
              <a:t>за износ од 10.764.893,00 динара</a:t>
            </a:r>
            <a:r>
              <a:rPr lang="sr-Cyrl-RS" altLang="en-US" sz="1600" b="1" dirty="0" smtClean="0">
                <a:latin typeface="Times New Roman" pitchFamily="18" charset="0"/>
                <a:cs typeface="Times New Roman" pitchFamily="18" charset="0"/>
              </a:rPr>
              <a:t> </a:t>
            </a:r>
            <a:r>
              <a:rPr lang="sr-Cyrl-RS" altLang="en-US" sz="1600" dirty="0" smtClean="0">
                <a:latin typeface="Times New Roman" pitchFamily="18" charset="0"/>
                <a:cs typeface="Times New Roman" pitchFamily="18" charset="0"/>
              </a:rPr>
              <a:t>у односу на последње измене Одлуке о буџету узимајући у обзир све флексибилности буџета у складу са Законом о буџетском систему;</a:t>
            </a:r>
            <a:r>
              <a:rPr lang="sr-Cyrl-RS" sz="1600" dirty="0" smtClean="0">
                <a:latin typeface="Times New Roman" pitchFamily="18" charset="0"/>
                <a:cs typeface="Times New Roman" pitchFamily="18" charset="0"/>
              </a:rPr>
              <a:t> </a:t>
            </a:r>
          </a:p>
          <a:p>
            <a:pPr algn="just">
              <a:buFont typeface="Arial" panose="020B0604020202020204" pitchFamily="34" charset="0"/>
              <a:buChar char="•"/>
            </a:pPr>
            <a:r>
              <a:rPr lang="sr-Cyrl-RS" sz="1600" dirty="0" smtClean="0">
                <a:latin typeface="Times New Roman" pitchFamily="18" charset="0"/>
                <a:cs typeface="Times New Roman" pitchFamily="18" charset="0"/>
              </a:rPr>
              <a:t>Пројектовано је смањење </a:t>
            </a:r>
            <a:r>
              <a:rPr lang="sr-Cyrl-RS" altLang="en-US" sz="1600" b="1" dirty="0" smtClean="0">
                <a:latin typeface="Times New Roman" pitchFamily="18" charset="0"/>
                <a:cs typeface="Times New Roman" pitchFamily="18" charset="0"/>
              </a:rPr>
              <a:t>осталих расхода </a:t>
            </a:r>
            <a:r>
              <a:rPr lang="sr-Cyrl-RS" altLang="en-US" sz="1600" dirty="0" smtClean="0">
                <a:latin typeface="Times New Roman" pitchFamily="18" charset="0"/>
                <a:cs typeface="Times New Roman" pitchFamily="18" charset="0"/>
              </a:rPr>
              <a:t>за 15.085.265,00 динара;</a:t>
            </a:r>
            <a:endParaRPr lang="sr-Cyrl-RS" sz="1600" dirty="0" smtClean="0">
              <a:latin typeface="Times New Roman" pitchFamily="18" charset="0"/>
              <a:cs typeface="Times New Roman" pitchFamily="18" charset="0"/>
            </a:endParaRPr>
          </a:p>
          <a:p>
            <a:pPr lvl="0" algn="just">
              <a:buFont typeface="Arial" panose="020B0604020202020204" pitchFamily="34" charset="0"/>
              <a:buChar char="•"/>
            </a:pPr>
            <a:r>
              <a:rPr lang="sr-Cyrl-RS" sz="1600" dirty="0" smtClean="0">
                <a:latin typeface="Times New Roman" pitchFamily="18" charset="0"/>
                <a:cs typeface="Times New Roman" pitchFamily="18" charset="0"/>
              </a:rPr>
              <a:t>Пројектовано је смањење </a:t>
            </a:r>
            <a:r>
              <a:rPr lang="sr-Cyrl-RS" sz="1600" b="1" dirty="0" smtClean="0">
                <a:latin typeface="Times New Roman" pitchFamily="18" charset="0"/>
                <a:cs typeface="Times New Roman" pitchFamily="18" charset="0"/>
              </a:rPr>
              <a:t>коришћења роба и услуга </a:t>
            </a:r>
            <a:r>
              <a:rPr lang="sr-Cyrl-RS" sz="1600" dirty="0" smtClean="0">
                <a:latin typeface="Times New Roman" pitchFamily="18" charset="0"/>
                <a:cs typeface="Times New Roman" pitchFamily="18" charset="0"/>
              </a:rPr>
              <a:t>за 8.979.764,00 динара;</a:t>
            </a:r>
            <a:endParaRPr lang="sr-Cyrl-RS" altLang="en-US" sz="1600" dirty="0" smtClean="0">
              <a:latin typeface="Times New Roman" pitchFamily="18" charset="0"/>
              <a:cs typeface="Times New Roman" pitchFamily="18" charset="0"/>
            </a:endParaRPr>
          </a:p>
          <a:p>
            <a:pPr algn="just" eaLnBrk="1" hangingPunct="1">
              <a:spcBef>
                <a:spcPct val="20000"/>
              </a:spcBef>
              <a:buFontTx/>
              <a:buChar char="•"/>
            </a:pPr>
            <a:r>
              <a:rPr lang="sr-Cyrl-RS" altLang="en-US" sz="1600" dirty="0" smtClean="0">
                <a:latin typeface="Times New Roman" pitchFamily="18" charset="0"/>
                <a:cs typeface="Times New Roman" pitchFamily="18" charset="0"/>
              </a:rPr>
              <a:t>Пројектовано </a:t>
            </a:r>
            <a:r>
              <a:rPr lang="sr-Cyrl-RS" altLang="en-US" sz="1600" dirty="0">
                <a:latin typeface="Times New Roman" pitchFamily="18" charset="0"/>
                <a:cs typeface="Times New Roman" pitchFamily="18" charset="0"/>
              </a:rPr>
              <a:t>је </a:t>
            </a:r>
            <a:r>
              <a:rPr lang="sr-Cyrl-RS" altLang="en-US" sz="1600" dirty="0" smtClean="0">
                <a:latin typeface="Times New Roman" pitchFamily="18" charset="0"/>
                <a:cs typeface="Times New Roman" pitchFamily="18" charset="0"/>
              </a:rPr>
              <a:t>смањење </a:t>
            </a:r>
            <a:r>
              <a:rPr lang="sr-Cyrl-RS" altLang="en-US" sz="1600" b="1" dirty="0" smtClean="0">
                <a:latin typeface="Times New Roman" pitchFamily="18" charset="0"/>
                <a:cs typeface="Times New Roman" pitchFamily="18" charset="0"/>
              </a:rPr>
              <a:t>издатака за набавку нефинансијске имовине </a:t>
            </a:r>
            <a:r>
              <a:rPr lang="sr-Cyrl-RS" altLang="en-US" sz="1600" dirty="0" smtClean="0">
                <a:latin typeface="Times New Roman" pitchFamily="18" charset="0"/>
                <a:cs typeface="Times New Roman" pitchFamily="18" charset="0"/>
              </a:rPr>
              <a:t>за 31.148.055,00 динара;</a:t>
            </a:r>
            <a:endParaRPr lang="sr-Cyrl-RS" altLang="en-US" sz="1600" dirty="0">
              <a:latin typeface="Times New Roman" pitchFamily="18" charset="0"/>
              <a:cs typeface="Times New Roman" pitchFamily="18" charset="0"/>
            </a:endParaRPr>
          </a:p>
          <a:p>
            <a:pPr eaLnBrk="1" hangingPunct="1">
              <a:spcBef>
                <a:spcPct val="20000"/>
              </a:spcBef>
              <a:buFontTx/>
              <a:buChar char="•"/>
            </a:pPr>
            <a:endParaRPr lang="sr-Latn-RS" altLang="en-US" sz="2000" dirty="0">
              <a:latin typeface="Arial" panose="020B0604020202020204" pitchFamily="34" charset="0"/>
              <a:cs typeface="Arial" panose="020B0604020202020204" pitchFamily="34" charset="0"/>
            </a:endParaRPr>
          </a:p>
        </p:txBody>
      </p:sp>
      <p:sp>
        <p:nvSpPr>
          <p:cNvPr id="17415" name="AutoShape 7">
            <a:extLst>
              <a:ext uri="{FF2B5EF4-FFF2-40B4-BE49-F238E27FC236}">
                <a16:creationId xmlns="" xmlns:a16="http://schemas.microsoft.com/office/drawing/2014/main" id="{E8CC32D7-D5E1-4181-896E-E3B5107086FC}"/>
              </a:ext>
            </a:extLst>
          </p:cNvPr>
          <p:cNvSpPr>
            <a:spLocks noChangeArrowheads="1"/>
          </p:cNvSpPr>
          <p:nvPr/>
        </p:nvSpPr>
        <p:spPr bwMode="auto">
          <a:xfrm>
            <a:off x="7772400" y="4495800"/>
            <a:ext cx="485775" cy="917575"/>
          </a:xfrm>
          <a:prstGeom prst="upArrow">
            <a:avLst>
              <a:gd name="adj1" fmla="val 50000"/>
              <a:gd name="adj2" fmla="val 47222"/>
            </a:avLst>
          </a:prstGeom>
          <a:solidFill>
            <a:srgbClr val="3366FF"/>
          </a:solidFill>
          <a:ln w="15875">
            <a:solidFill>
              <a:srgbClr val="739CC3"/>
            </a:solidFill>
            <a:miter lim="800000"/>
            <a:headEnd/>
            <a:tailEnd/>
          </a:ln>
        </p:spPr>
        <p:txBody>
          <a:bodyPr vert="eaVert"/>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sr-Latn-RS" altLang="en-US">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 xmlns:a16="http://schemas.microsoft.com/office/drawing/2014/main" id="{6A0B630F-14B2-42B9-BEA6-2F17C9171F83}"/>
              </a:ext>
            </a:extLst>
          </p:cNvPr>
          <p:cNvSpPr>
            <a:spLocks noGrp="1"/>
          </p:cNvSpPr>
          <p:nvPr>
            <p:ph type="sldNum" sz="quarter" idx="12"/>
          </p:nvPr>
        </p:nvSpPr>
        <p:spPr/>
        <p:txBody>
          <a:bodyPr/>
          <a:lstStyle/>
          <a:p>
            <a:fld id="{75FB0A07-249F-4345-993B-6AB4700608B8}" type="slidenum">
              <a:rPr lang="en-US" smtClean="0"/>
              <a:pPr/>
              <a:t>17</a:t>
            </a:fld>
            <a:endParaRPr lang="en-US" dirty="0"/>
          </a:p>
        </p:txBody>
      </p:sp>
    </p:spTree>
    <p:extLst>
      <p:ext uri="{BB962C8B-B14F-4D97-AF65-F5344CB8AC3E}">
        <p14:creationId xmlns="" xmlns:p14="http://schemas.microsoft.com/office/powerpoint/2010/main" val="25151605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396" y="116632"/>
            <a:ext cx="7787208" cy="778098"/>
          </a:xfrm>
        </p:spPr>
        <p:txBody>
          <a:bodyPr>
            <a:normAutofit/>
          </a:bodyPr>
          <a:lstStyle/>
          <a:p>
            <a:r>
              <a:rPr lang="sr-Cyrl-RS" sz="3000" b="1" dirty="0">
                <a:latin typeface="Times New Roman" pitchFamily="18" charset="0"/>
                <a:cs typeface="Times New Roman" pitchFamily="18" charset="0"/>
              </a:rPr>
              <a:t>Планирани расходи буџета по програмима</a:t>
            </a:r>
            <a:endParaRPr lang="en-US" sz="30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graphicFrame>
        <p:nvGraphicFramePr>
          <p:cNvPr id="5" name="Table 4">
            <a:extLst>
              <a:ext uri="{FF2B5EF4-FFF2-40B4-BE49-F238E27FC236}">
                <a16:creationId xmlns="" xmlns:a16="http://schemas.microsoft.com/office/drawing/2014/main" id="{F9E40ABB-A4CD-4E37-AFCB-CC1877536EFD}"/>
              </a:ext>
            </a:extLst>
          </p:cNvPr>
          <p:cNvGraphicFramePr>
            <a:graphicFrameLocks noGrp="1"/>
          </p:cNvGraphicFramePr>
          <p:nvPr>
            <p:extLst>
              <p:ext uri="{D42A27DB-BD31-4B8C-83A1-F6EECF244321}">
                <p14:modId xmlns="" xmlns:p14="http://schemas.microsoft.com/office/powerpoint/2010/main" val="1577276545"/>
              </p:ext>
            </p:extLst>
          </p:nvPr>
        </p:nvGraphicFramePr>
        <p:xfrm>
          <a:off x="91846" y="980729"/>
          <a:ext cx="8960308" cy="5550335"/>
        </p:xfrm>
        <a:graphic>
          <a:graphicData uri="http://schemas.openxmlformats.org/drawingml/2006/table">
            <a:tbl>
              <a:tblPr firstRow="1" bandRow="1">
                <a:tableStyleId>{5DA37D80-6434-44D0-A028-1B22A696006F}</a:tableStyleId>
              </a:tblPr>
              <a:tblGrid>
                <a:gridCol w="4696178">
                  <a:extLst>
                    <a:ext uri="{9D8B030D-6E8A-4147-A177-3AD203B41FA5}">
                      <a16:colId xmlns="" xmlns:a16="http://schemas.microsoft.com/office/drawing/2014/main" val="1754900752"/>
                    </a:ext>
                  </a:extLst>
                </a:gridCol>
                <a:gridCol w="2520280">
                  <a:extLst>
                    <a:ext uri="{9D8B030D-6E8A-4147-A177-3AD203B41FA5}">
                      <a16:colId xmlns="" xmlns:a16="http://schemas.microsoft.com/office/drawing/2014/main" val="826029379"/>
                    </a:ext>
                  </a:extLst>
                </a:gridCol>
                <a:gridCol w="1743850">
                  <a:extLst>
                    <a:ext uri="{9D8B030D-6E8A-4147-A177-3AD203B41FA5}">
                      <a16:colId xmlns="" xmlns:a16="http://schemas.microsoft.com/office/drawing/2014/main" val="2943394881"/>
                    </a:ext>
                  </a:extLst>
                </a:gridCol>
              </a:tblGrid>
              <a:tr h="447100">
                <a:tc>
                  <a:txBody>
                    <a:bodyPr/>
                    <a:lstStyle/>
                    <a:p>
                      <a:pPr algn="ctr"/>
                      <a:r>
                        <a:rPr lang="sr-Cyrl-RS" sz="1200" dirty="0">
                          <a:latin typeface="Times New Roman" pitchFamily="18" charset="0"/>
                          <a:cs typeface="Times New Roman" pitchFamily="18" charset="0"/>
                        </a:rPr>
                        <a:t>Назив програма</a:t>
                      </a:r>
                      <a:endParaRPr lang="en-US" sz="1200" dirty="0">
                        <a:latin typeface="Times New Roman" pitchFamily="18" charset="0"/>
                        <a:cs typeface="Times New Roman" pitchFamily="18" charset="0"/>
                      </a:endParaRPr>
                    </a:p>
                  </a:txBody>
                  <a:tcPr/>
                </a:tc>
                <a:tc>
                  <a:txBody>
                    <a:bodyPr/>
                    <a:lstStyle/>
                    <a:p>
                      <a:pPr algn="ctr"/>
                      <a:r>
                        <a:rPr lang="sr-Cyrl-RS" sz="1200" dirty="0">
                          <a:latin typeface="Times New Roman" pitchFamily="18" charset="0"/>
                          <a:cs typeface="Times New Roman" pitchFamily="18" charset="0"/>
                        </a:rPr>
                        <a:t>Средства из </a:t>
                      </a:r>
                      <a:r>
                        <a:rPr lang="sr-Cyrl-RS" sz="1200" dirty="0" smtClean="0">
                          <a:latin typeface="Times New Roman" pitchFamily="18" charset="0"/>
                          <a:cs typeface="Times New Roman" pitchFamily="18" charset="0"/>
                        </a:rPr>
                        <a:t>Одлуке </a:t>
                      </a:r>
                      <a:r>
                        <a:rPr lang="sr-Cyrl-RS" sz="1200" dirty="0">
                          <a:latin typeface="Times New Roman" pitchFamily="18" charset="0"/>
                          <a:cs typeface="Times New Roman" pitchFamily="18" charset="0"/>
                        </a:rPr>
                        <a:t>о буџету за </a:t>
                      </a:r>
                      <a:r>
                        <a:rPr lang="sr-Cyrl-RS" sz="1200" dirty="0" smtClean="0">
                          <a:latin typeface="Times New Roman" pitchFamily="18" charset="0"/>
                          <a:cs typeface="Times New Roman" pitchFamily="18" charset="0"/>
                        </a:rPr>
                        <a:t>202</a:t>
                      </a:r>
                      <a:r>
                        <a:rPr lang="en-US" sz="1200" dirty="0" smtClean="0">
                          <a:latin typeface="Times New Roman" pitchFamily="18" charset="0"/>
                          <a:cs typeface="Times New Roman" pitchFamily="18" charset="0"/>
                        </a:rPr>
                        <a:t>3</a:t>
                      </a:r>
                      <a:r>
                        <a:rPr lang="sr-Cyrl-RS" sz="1200" dirty="0" smtClean="0">
                          <a:latin typeface="Times New Roman" pitchFamily="18" charset="0"/>
                          <a:cs typeface="Times New Roman" pitchFamily="18" charset="0"/>
                        </a:rPr>
                        <a:t>. </a:t>
                      </a:r>
                      <a:r>
                        <a:rPr lang="sr-Cyrl-RS" sz="1200" dirty="0">
                          <a:latin typeface="Times New Roman" pitchFamily="18" charset="0"/>
                          <a:cs typeface="Times New Roman" pitchFamily="18" charset="0"/>
                        </a:rPr>
                        <a:t>годину  (износ у динарима)</a:t>
                      </a:r>
                      <a:endParaRPr lang="en-US" sz="1200" dirty="0">
                        <a:latin typeface="Times New Roman" pitchFamily="18" charset="0"/>
                        <a:cs typeface="Times New Roman" pitchFamily="18" charset="0"/>
                      </a:endParaRPr>
                    </a:p>
                  </a:txBody>
                  <a:tcPr/>
                </a:tc>
                <a:tc>
                  <a:txBody>
                    <a:bodyPr/>
                    <a:lstStyle/>
                    <a:p>
                      <a:pPr algn="ctr"/>
                      <a:r>
                        <a:rPr lang="sr-Cyrl-RS" sz="1200" dirty="0">
                          <a:latin typeface="Times New Roman" pitchFamily="18" charset="0"/>
                          <a:cs typeface="Times New Roman" pitchFamily="18" charset="0"/>
                        </a:rPr>
                        <a:t>%  буџета по програму </a:t>
                      </a:r>
                      <a:endParaRPr lang="en-US" sz="1200" dirty="0">
                        <a:latin typeface="Times New Roman" pitchFamily="18" charset="0"/>
                        <a:cs typeface="Times New Roman" pitchFamily="18" charset="0"/>
                      </a:endParaRPr>
                    </a:p>
                  </a:txBody>
                  <a:tcPr/>
                </a:tc>
                <a:extLst>
                  <a:ext uri="{0D108BD9-81ED-4DB2-BD59-A6C34878D82A}">
                    <a16:rowId xmlns="" xmlns:a16="http://schemas.microsoft.com/office/drawing/2014/main" val="267739698"/>
                  </a:ext>
                </a:extLst>
              </a:tr>
              <a:tr h="262879">
                <a:tc>
                  <a:txBody>
                    <a:bodyPr/>
                    <a:lstStyle/>
                    <a:p>
                      <a:r>
                        <a:rPr lang="sr-Cyrl-RS" sz="1200" kern="1200" dirty="0">
                          <a:effectLst/>
                          <a:latin typeface="Times New Roman" pitchFamily="18" charset="0"/>
                          <a:cs typeface="Times New Roman" pitchFamily="18" charset="0"/>
                        </a:rPr>
                        <a:t>Програм 1. Становање, урбанизам и просторно планирање</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19.020.000</a:t>
                      </a:r>
                      <a:r>
                        <a:rPr lang="sr-Cyrl-RS" sz="1000" dirty="0" smtClean="0">
                          <a:latin typeface="Times New Roman" pitchFamily="18" charset="0"/>
                          <a:cs typeface="Times New Roman" pitchFamily="18" charset="0"/>
                        </a:rPr>
                        <a:t>,00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1,23</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4002703372"/>
                  </a:ext>
                </a:extLst>
              </a:tr>
              <a:tr h="268260">
                <a:tc>
                  <a:txBody>
                    <a:bodyPr/>
                    <a:lstStyle/>
                    <a:p>
                      <a:r>
                        <a:rPr lang="sr-Cyrl-RS" sz="1200" dirty="0">
                          <a:latin typeface="Times New Roman" pitchFamily="18" charset="0"/>
                          <a:cs typeface="Times New Roman" pitchFamily="18" charset="0"/>
                        </a:rPr>
                        <a:t>Програм 2. Комуналне делатности</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176.012.000</a:t>
                      </a:r>
                      <a:r>
                        <a:rPr lang="sr-Cyrl-RS" sz="1000" dirty="0" smtClean="0">
                          <a:latin typeface="Times New Roman" pitchFamily="18" charset="0"/>
                          <a:cs typeface="Times New Roman" pitchFamily="18" charset="0"/>
                        </a:rPr>
                        <a:t>,00</a:t>
                      </a:r>
                      <a:endParaRPr lang="en-US" sz="1000" dirty="0">
                        <a:latin typeface="Times New Roman" pitchFamily="18" charset="0"/>
                        <a:cs typeface="Times New Roman" pitchFamily="18" charset="0"/>
                      </a:endParaRPr>
                    </a:p>
                  </a:txBody>
                  <a:tcPr/>
                </a:tc>
                <a:tc>
                  <a:txBody>
                    <a:bodyPr/>
                    <a:lstStyle/>
                    <a:p>
                      <a:pPr algn="r"/>
                      <a:r>
                        <a:rPr lang="sr-Cyrl-RS" sz="1000" dirty="0" smtClean="0">
                          <a:latin typeface="Times New Roman" pitchFamily="18" charset="0"/>
                          <a:cs typeface="Times New Roman" pitchFamily="18" charset="0"/>
                        </a:rPr>
                        <a:t>11,</a:t>
                      </a:r>
                      <a:r>
                        <a:rPr lang="en-US" sz="1000" dirty="0" smtClean="0">
                          <a:latin typeface="Times New Roman" pitchFamily="18" charset="0"/>
                          <a:cs typeface="Times New Roman" pitchFamily="18" charset="0"/>
                        </a:rPr>
                        <a:t>41</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3698863823"/>
                  </a:ext>
                </a:extLst>
              </a:tr>
              <a:tr h="268260">
                <a:tc>
                  <a:txBody>
                    <a:bodyPr/>
                    <a:lstStyle/>
                    <a:p>
                      <a:r>
                        <a:rPr lang="sr-Cyrl-RS" sz="1200" dirty="0">
                          <a:latin typeface="Times New Roman" pitchFamily="18" charset="0"/>
                          <a:cs typeface="Times New Roman" pitchFamily="18" charset="0"/>
                        </a:rPr>
                        <a:t>Програм 3. Локални економски развој</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17.989.597</a:t>
                      </a:r>
                      <a:r>
                        <a:rPr lang="sr-Cyrl-RS" sz="1000" dirty="0" smtClean="0">
                          <a:latin typeface="Times New Roman" pitchFamily="18" charset="0"/>
                          <a:cs typeface="Times New Roman" pitchFamily="18" charset="0"/>
                        </a:rPr>
                        <a:t>,00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1,17</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2108287674"/>
                  </a:ext>
                </a:extLst>
              </a:tr>
              <a:tr h="268260">
                <a:tc>
                  <a:txBody>
                    <a:bodyPr/>
                    <a:lstStyle/>
                    <a:p>
                      <a:r>
                        <a:rPr lang="sr-Cyrl-RS" sz="1200" dirty="0">
                          <a:latin typeface="Times New Roman" pitchFamily="18" charset="0"/>
                          <a:cs typeface="Times New Roman" pitchFamily="18" charset="0"/>
                        </a:rPr>
                        <a:t>Програм 4. Развој туризма</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97.380.000</a:t>
                      </a:r>
                      <a:r>
                        <a:rPr lang="sr-Cyrl-RS" sz="1000" dirty="0" smtClean="0">
                          <a:latin typeface="Times New Roman" pitchFamily="18" charset="0"/>
                          <a:cs typeface="Times New Roman" pitchFamily="18" charset="0"/>
                        </a:rPr>
                        <a:t>,00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6,31</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2267397033"/>
                  </a:ext>
                </a:extLst>
              </a:tr>
              <a:tr h="268260">
                <a:tc>
                  <a:txBody>
                    <a:bodyPr/>
                    <a:lstStyle/>
                    <a:p>
                      <a:r>
                        <a:rPr lang="sr-Cyrl-RS" sz="1200" dirty="0">
                          <a:latin typeface="Times New Roman" pitchFamily="18" charset="0"/>
                          <a:cs typeface="Times New Roman" pitchFamily="18" charset="0"/>
                        </a:rPr>
                        <a:t>Програм 5. Пољопривреда и рурални развој</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20</a:t>
                      </a:r>
                      <a:r>
                        <a:rPr lang="sr-Cyrl-RS" sz="1000" dirty="0" smtClean="0">
                          <a:latin typeface="Times New Roman" pitchFamily="18" charset="0"/>
                          <a:cs typeface="Times New Roman" pitchFamily="18" charset="0"/>
                        </a:rPr>
                        <a:t>.000.000,00</a:t>
                      </a:r>
                      <a:endParaRPr lang="en-US" sz="1000" dirty="0">
                        <a:latin typeface="Times New Roman" pitchFamily="18" charset="0"/>
                        <a:cs typeface="Times New Roman" pitchFamily="18" charset="0"/>
                      </a:endParaRPr>
                    </a:p>
                  </a:txBody>
                  <a:tcPr/>
                </a:tc>
                <a:tc>
                  <a:txBody>
                    <a:bodyPr/>
                    <a:lstStyle/>
                    <a:p>
                      <a:pPr algn="r"/>
                      <a:r>
                        <a:rPr lang="sr-Cyrl-RS" sz="1000" dirty="0" smtClean="0">
                          <a:latin typeface="Times New Roman" pitchFamily="18" charset="0"/>
                          <a:cs typeface="Times New Roman" pitchFamily="18" charset="0"/>
                        </a:rPr>
                        <a:t>1,</a:t>
                      </a:r>
                      <a:r>
                        <a:rPr lang="en-US" sz="1000" dirty="0" smtClean="0">
                          <a:latin typeface="Times New Roman" pitchFamily="18" charset="0"/>
                          <a:cs typeface="Times New Roman" pitchFamily="18" charset="0"/>
                        </a:rPr>
                        <a:t>30</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3652443609"/>
                  </a:ext>
                </a:extLst>
              </a:tr>
              <a:tr h="268260">
                <a:tc>
                  <a:txBody>
                    <a:bodyPr/>
                    <a:lstStyle/>
                    <a:p>
                      <a:r>
                        <a:rPr lang="sr-Cyrl-RS" sz="1200" dirty="0" smtClean="0">
                          <a:latin typeface="Times New Roman" pitchFamily="18" charset="0"/>
                          <a:cs typeface="Times New Roman" pitchFamily="18" charset="0"/>
                        </a:rPr>
                        <a:t>Програм </a:t>
                      </a:r>
                      <a:r>
                        <a:rPr lang="sr-Cyrl-RS" sz="1200" dirty="0">
                          <a:latin typeface="Times New Roman" pitchFamily="18" charset="0"/>
                          <a:cs typeface="Times New Roman" pitchFamily="18" charset="0"/>
                        </a:rPr>
                        <a:t>6. Заштита животне средине</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20.300.000</a:t>
                      </a:r>
                      <a:r>
                        <a:rPr lang="sr-Cyrl-RS" sz="1000" dirty="0" smtClean="0">
                          <a:latin typeface="Times New Roman" pitchFamily="18" charset="0"/>
                          <a:cs typeface="Times New Roman" pitchFamily="18" charset="0"/>
                        </a:rPr>
                        <a:t>,00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1,32</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245616700"/>
                  </a:ext>
                </a:extLst>
              </a:tr>
              <a:tr h="324868">
                <a:tc>
                  <a:txBody>
                    <a:bodyPr/>
                    <a:lstStyle/>
                    <a:p>
                      <a:r>
                        <a:rPr lang="sr-Cyrl-RS" sz="1200" dirty="0">
                          <a:latin typeface="Times New Roman" pitchFamily="18" charset="0"/>
                          <a:cs typeface="Times New Roman" pitchFamily="18" charset="0"/>
                        </a:rPr>
                        <a:t>Програм 7. Организација саобраћаја и саобраћајна инфраструктура </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332.149.281</a:t>
                      </a:r>
                      <a:r>
                        <a:rPr lang="sr-Cyrl-RS" sz="1000" dirty="0" smtClean="0">
                          <a:latin typeface="Times New Roman" pitchFamily="18" charset="0"/>
                          <a:cs typeface="Times New Roman" pitchFamily="18" charset="0"/>
                        </a:rPr>
                        <a:t>,00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21,53</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1800143352"/>
                  </a:ext>
                </a:extLst>
              </a:tr>
              <a:tr h="268260">
                <a:tc>
                  <a:txBody>
                    <a:bodyPr/>
                    <a:lstStyle/>
                    <a:p>
                      <a:r>
                        <a:rPr lang="sr-Cyrl-RS" sz="1200" dirty="0">
                          <a:latin typeface="Times New Roman" pitchFamily="18" charset="0"/>
                          <a:cs typeface="Times New Roman" pitchFamily="18" charset="0"/>
                        </a:rPr>
                        <a:t>Програм 8. Предшколско васпитање </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214.035.000</a:t>
                      </a:r>
                      <a:r>
                        <a:rPr lang="sr-Cyrl-RS" sz="1000" dirty="0" smtClean="0">
                          <a:latin typeface="Times New Roman" pitchFamily="18" charset="0"/>
                          <a:cs typeface="Times New Roman" pitchFamily="18" charset="0"/>
                        </a:rPr>
                        <a:t>,00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13,87</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2086219187"/>
                  </a:ext>
                </a:extLst>
              </a:tr>
              <a:tr h="268260">
                <a:tc>
                  <a:txBody>
                    <a:bodyPr/>
                    <a:lstStyle/>
                    <a:p>
                      <a:r>
                        <a:rPr lang="sr-Cyrl-RS" sz="1200" dirty="0">
                          <a:latin typeface="Times New Roman" pitchFamily="18" charset="0"/>
                          <a:cs typeface="Times New Roman" pitchFamily="18" charset="0"/>
                        </a:rPr>
                        <a:t>Програм 9. Основно образовање </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140.370</a:t>
                      </a:r>
                      <a:r>
                        <a:rPr lang="sr-Cyrl-RS" sz="1000" dirty="0" smtClean="0">
                          <a:latin typeface="Times New Roman" pitchFamily="18" charset="0"/>
                          <a:cs typeface="Times New Roman" pitchFamily="18" charset="0"/>
                        </a:rPr>
                        <a:t>.000,00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9,10</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766556103"/>
                  </a:ext>
                </a:extLst>
              </a:tr>
              <a:tr h="2682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Cyrl-RS" sz="1200" dirty="0">
                          <a:latin typeface="Times New Roman" pitchFamily="18" charset="0"/>
                          <a:cs typeface="Times New Roman" pitchFamily="18" charset="0"/>
                        </a:rPr>
                        <a:t>Програм 10. Средње образовање </a:t>
                      </a:r>
                      <a:endParaRPr lang="en-US" sz="1200" b="1" dirty="0">
                        <a:latin typeface="Times New Roman" pitchFamily="18" charset="0"/>
                        <a:cs typeface="Times New Roman" pitchFamily="18" charset="0"/>
                      </a:endParaRPr>
                    </a:p>
                  </a:txBody>
                  <a:tcPr/>
                </a:tc>
                <a:tc>
                  <a:txBody>
                    <a:bodyPr/>
                    <a:lstStyle/>
                    <a:p>
                      <a:pPr algn="r"/>
                      <a:r>
                        <a:rPr lang="en-US" sz="1000" baseline="0" dirty="0" smtClean="0">
                          <a:latin typeface="Times New Roman" pitchFamily="18" charset="0"/>
                          <a:cs typeface="Times New Roman" pitchFamily="18" charset="0"/>
                        </a:rPr>
                        <a:t>36.240</a:t>
                      </a:r>
                      <a:r>
                        <a:rPr lang="sr-Cyrl-RS" sz="1000" baseline="0" dirty="0" smtClean="0">
                          <a:latin typeface="Times New Roman" pitchFamily="18" charset="0"/>
                          <a:cs typeface="Times New Roman" pitchFamily="18" charset="0"/>
                        </a:rPr>
                        <a:t>.000,00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2,35</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3115389646"/>
                  </a:ext>
                </a:extLst>
              </a:tr>
              <a:tr h="268260">
                <a:tc>
                  <a:txBody>
                    <a:bodyPr/>
                    <a:lstStyle/>
                    <a:p>
                      <a:r>
                        <a:rPr lang="sr-Cyrl-RS" sz="1200" dirty="0">
                          <a:latin typeface="Times New Roman" pitchFamily="18" charset="0"/>
                          <a:cs typeface="Times New Roman" pitchFamily="18" charset="0"/>
                        </a:rPr>
                        <a:t>Програм 11. Социјална и дечија заштита</a:t>
                      </a:r>
                      <a:endParaRPr lang="en-US" sz="1200" b="1" dirty="0">
                        <a:latin typeface="Times New Roman" pitchFamily="18" charset="0"/>
                        <a:cs typeface="Times New Roman" pitchFamily="18" charset="0"/>
                      </a:endParaRPr>
                    </a:p>
                  </a:txBody>
                  <a:tcPr/>
                </a:tc>
                <a:tc>
                  <a:txBody>
                    <a:bodyPr/>
                    <a:lstStyle/>
                    <a:p>
                      <a:pPr algn="r"/>
                      <a:r>
                        <a:rPr lang="en-US" sz="1000" baseline="0" dirty="0" smtClean="0">
                          <a:latin typeface="Times New Roman" pitchFamily="18" charset="0"/>
                          <a:cs typeface="Times New Roman" pitchFamily="18" charset="0"/>
                        </a:rPr>
                        <a:t>66.030.</a:t>
                      </a:r>
                      <a:r>
                        <a:rPr lang="sr-Cyrl-RS" sz="1000" baseline="0" dirty="0" smtClean="0">
                          <a:latin typeface="Times New Roman" pitchFamily="18" charset="0"/>
                          <a:cs typeface="Times New Roman" pitchFamily="18" charset="0"/>
                        </a:rPr>
                        <a:t>000,00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4,28</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1414730366"/>
                  </a:ext>
                </a:extLst>
              </a:tr>
              <a:tr h="268260">
                <a:tc>
                  <a:txBody>
                    <a:bodyPr/>
                    <a:lstStyle/>
                    <a:p>
                      <a:r>
                        <a:rPr lang="sr-Cyrl-RS" sz="1200" dirty="0">
                          <a:latin typeface="Times New Roman" pitchFamily="18" charset="0"/>
                          <a:cs typeface="Times New Roman" pitchFamily="18" charset="0"/>
                        </a:rPr>
                        <a:t>Програм 12. Здравствена заштита</a:t>
                      </a:r>
                      <a:endParaRPr lang="en-US" sz="1200" b="1" dirty="0">
                        <a:latin typeface="Times New Roman" pitchFamily="18" charset="0"/>
                        <a:cs typeface="Times New Roman" pitchFamily="18" charset="0"/>
                      </a:endParaRPr>
                    </a:p>
                  </a:txBody>
                  <a:tcPr/>
                </a:tc>
                <a:tc>
                  <a:txBody>
                    <a:bodyPr/>
                    <a:lstStyle/>
                    <a:p>
                      <a:pPr algn="r"/>
                      <a:r>
                        <a:rPr lang="en-US" sz="1000" baseline="0" dirty="0" smtClean="0">
                          <a:latin typeface="Times New Roman" pitchFamily="18" charset="0"/>
                          <a:cs typeface="Times New Roman" pitchFamily="18" charset="0"/>
                        </a:rPr>
                        <a:t>8.800.0</a:t>
                      </a:r>
                      <a:r>
                        <a:rPr lang="sr-Cyrl-RS" sz="1000" baseline="0" dirty="0" smtClean="0">
                          <a:latin typeface="Times New Roman" pitchFamily="18" charset="0"/>
                          <a:cs typeface="Times New Roman" pitchFamily="18" charset="0"/>
                        </a:rPr>
                        <a:t>00,00</a:t>
                      </a:r>
                      <a:endParaRPr lang="en-US" sz="1000" dirty="0">
                        <a:latin typeface="Times New Roman" pitchFamily="18" charset="0"/>
                        <a:cs typeface="Times New Roman" pitchFamily="18" charset="0"/>
                      </a:endParaRPr>
                    </a:p>
                  </a:txBody>
                  <a:tcPr/>
                </a:tc>
                <a:tc>
                  <a:txBody>
                    <a:bodyPr/>
                    <a:lstStyle/>
                    <a:p>
                      <a:pPr algn="r"/>
                      <a:r>
                        <a:rPr lang="sr-Cyrl-RS" sz="1000" dirty="0" smtClean="0">
                          <a:latin typeface="Times New Roman" pitchFamily="18" charset="0"/>
                          <a:cs typeface="Times New Roman" pitchFamily="18" charset="0"/>
                        </a:rPr>
                        <a:t>0,</a:t>
                      </a:r>
                      <a:r>
                        <a:rPr lang="en-US" sz="1000" dirty="0" smtClean="0">
                          <a:latin typeface="Times New Roman" pitchFamily="18" charset="0"/>
                          <a:cs typeface="Times New Roman" pitchFamily="18" charset="0"/>
                        </a:rPr>
                        <a:t>57</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1043777792"/>
                  </a:ext>
                </a:extLst>
              </a:tr>
              <a:tr h="268260">
                <a:tc>
                  <a:txBody>
                    <a:bodyPr/>
                    <a:lstStyle/>
                    <a:p>
                      <a:r>
                        <a:rPr lang="sr-Cyrl-RS" sz="1200" dirty="0">
                          <a:latin typeface="Times New Roman" pitchFamily="18" charset="0"/>
                          <a:cs typeface="Times New Roman" pitchFamily="18" charset="0"/>
                        </a:rPr>
                        <a:t>Програм 13. Развој културе и информисања</a:t>
                      </a:r>
                      <a:endParaRPr lang="en-US" sz="1200" b="1" dirty="0">
                        <a:latin typeface="Times New Roman" pitchFamily="18" charset="0"/>
                        <a:cs typeface="Times New Roman" pitchFamily="18" charset="0"/>
                      </a:endParaRPr>
                    </a:p>
                  </a:txBody>
                  <a:tcPr/>
                </a:tc>
                <a:tc>
                  <a:txBody>
                    <a:bodyPr/>
                    <a:lstStyle/>
                    <a:p>
                      <a:pPr algn="r"/>
                      <a:r>
                        <a:rPr lang="en-US" sz="1000" baseline="0" dirty="0" smtClean="0">
                          <a:latin typeface="Times New Roman" pitchFamily="18" charset="0"/>
                          <a:cs typeface="Times New Roman" pitchFamily="18" charset="0"/>
                        </a:rPr>
                        <a:t>102.378.</a:t>
                      </a:r>
                      <a:r>
                        <a:rPr lang="sr-Cyrl-RS" sz="1000" baseline="0" dirty="0" smtClean="0">
                          <a:latin typeface="Times New Roman" pitchFamily="18" charset="0"/>
                          <a:cs typeface="Times New Roman" pitchFamily="18" charset="0"/>
                        </a:rPr>
                        <a:t>000,00</a:t>
                      </a:r>
                      <a:endParaRPr lang="en-US" sz="1000" dirty="0">
                        <a:latin typeface="Times New Roman" pitchFamily="18" charset="0"/>
                        <a:cs typeface="Times New Roman" pitchFamily="18" charset="0"/>
                      </a:endParaRPr>
                    </a:p>
                  </a:txBody>
                  <a:tcPr/>
                </a:tc>
                <a:tc>
                  <a:txBody>
                    <a:bodyPr/>
                    <a:lstStyle/>
                    <a:p>
                      <a:pPr algn="r"/>
                      <a:r>
                        <a:rPr lang="sr-Cyrl-RS" sz="1000" dirty="0" smtClean="0">
                          <a:latin typeface="Times New Roman" pitchFamily="18" charset="0"/>
                          <a:cs typeface="Times New Roman" pitchFamily="18" charset="0"/>
                        </a:rPr>
                        <a:t>6,</a:t>
                      </a:r>
                      <a:r>
                        <a:rPr lang="en-US" sz="1000" dirty="0" smtClean="0">
                          <a:latin typeface="Times New Roman" pitchFamily="18" charset="0"/>
                          <a:cs typeface="Times New Roman" pitchFamily="18" charset="0"/>
                        </a:rPr>
                        <a:t>63</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2084141709"/>
                  </a:ext>
                </a:extLst>
              </a:tr>
              <a:tr h="268260">
                <a:tc>
                  <a:txBody>
                    <a:bodyPr/>
                    <a:lstStyle/>
                    <a:p>
                      <a:r>
                        <a:rPr lang="sr-Cyrl-RS" sz="1200" dirty="0">
                          <a:latin typeface="Times New Roman" pitchFamily="18" charset="0"/>
                          <a:cs typeface="Times New Roman" pitchFamily="18" charset="0"/>
                        </a:rPr>
                        <a:t>Програм 14. Развој спорта и омладине</a:t>
                      </a:r>
                      <a:endParaRPr lang="en-US" sz="1200" b="1" dirty="0">
                        <a:latin typeface="Times New Roman" pitchFamily="18" charset="0"/>
                        <a:cs typeface="Times New Roman" pitchFamily="18" charset="0"/>
                      </a:endParaRPr>
                    </a:p>
                  </a:txBody>
                  <a:tcPr/>
                </a:tc>
                <a:tc>
                  <a:txBody>
                    <a:bodyPr/>
                    <a:lstStyle/>
                    <a:p>
                      <a:pPr algn="r"/>
                      <a:r>
                        <a:rPr lang="en-US" sz="1000" baseline="0" dirty="0" smtClean="0">
                          <a:latin typeface="Times New Roman" pitchFamily="18" charset="0"/>
                          <a:cs typeface="Times New Roman" pitchFamily="18" charset="0"/>
                        </a:rPr>
                        <a:t>37.600</a:t>
                      </a:r>
                      <a:r>
                        <a:rPr lang="sr-Cyrl-RS" sz="1000" baseline="0" dirty="0" smtClean="0">
                          <a:latin typeface="Times New Roman" pitchFamily="18" charset="0"/>
                          <a:cs typeface="Times New Roman" pitchFamily="18" charset="0"/>
                        </a:rPr>
                        <a:t>.000,00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2,44</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712639953"/>
                  </a:ext>
                </a:extLst>
              </a:tr>
              <a:tr h="268260">
                <a:tc>
                  <a:txBody>
                    <a:bodyPr/>
                    <a:lstStyle/>
                    <a:p>
                      <a:r>
                        <a:rPr lang="sr-Cyrl-RS" sz="1200" dirty="0">
                          <a:latin typeface="Times New Roman" pitchFamily="18" charset="0"/>
                          <a:cs typeface="Times New Roman" pitchFamily="18" charset="0"/>
                        </a:rPr>
                        <a:t>Програм 15. Опште услуге локалне самоуправе </a:t>
                      </a:r>
                      <a:endParaRPr lang="en-US" sz="1200" b="1"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204.788</a:t>
                      </a:r>
                      <a:r>
                        <a:rPr lang="sr-Cyrl-RS" sz="1000" dirty="0" smtClean="0">
                          <a:latin typeface="Times New Roman" pitchFamily="18" charset="0"/>
                          <a:cs typeface="Times New Roman" pitchFamily="18" charset="0"/>
                        </a:rPr>
                        <a:t>.000,00</a:t>
                      </a:r>
                      <a:endParaRPr lang="en-US" sz="1000" dirty="0">
                        <a:latin typeface="Times New Roman" pitchFamily="18" charset="0"/>
                        <a:cs typeface="Times New Roman" pitchFamily="18" charset="0"/>
                      </a:endParaRPr>
                    </a:p>
                  </a:txBody>
                  <a:tcPr/>
                </a:tc>
                <a:tc>
                  <a:txBody>
                    <a:bodyPr/>
                    <a:lstStyle/>
                    <a:p>
                      <a:pPr algn="r"/>
                      <a:r>
                        <a:rPr lang="sr-Cyrl-RS" sz="1000" dirty="0" smtClean="0">
                          <a:latin typeface="Times New Roman" pitchFamily="18" charset="0"/>
                          <a:cs typeface="Times New Roman" pitchFamily="18" charset="0"/>
                        </a:rPr>
                        <a:t>1</a:t>
                      </a:r>
                      <a:r>
                        <a:rPr lang="en-US" sz="1000" dirty="0" smtClean="0">
                          <a:latin typeface="Times New Roman" pitchFamily="18" charset="0"/>
                          <a:cs typeface="Times New Roman" pitchFamily="18" charset="0"/>
                        </a:rPr>
                        <a:t>3,27</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949910891"/>
                  </a:ext>
                </a:extLst>
              </a:tr>
              <a:tr h="268260">
                <a:tc>
                  <a:txBody>
                    <a:bodyPr/>
                    <a:lstStyle/>
                    <a:p>
                      <a:r>
                        <a:rPr lang="sr-Cyrl-RS" sz="1200" dirty="0">
                          <a:latin typeface="Times New Roman" pitchFamily="18" charset="0"/>
                          <a:cs typeface="Times New Roman" pitchFamily="18" charset="0"/>
                        </a:rPr>
                        <a:t>Програм 16. Политички систем локалне самоуправе</a:t>
                      </a:r>
                      <a:endParaRPr lang="en-US" sz="1200" b="1" dirty="0">
                        <a:latin typeface="Times New Roman" pitchFamily="18" charset="0"/>
                        <a:cs typeface="Times New Roman" pitchFamily="18" charset="0"/>
                      </a:endParaRPr>
                    </a:p>
                  </a:txBody>
                  <a:tcPr/>
                </a:tc>
                <a:tc>
                  <a:txBody>
                    <a:bodyPr/>
                    <a:lstStyle/>
                    <a:p>
                      <a:pPr algn="r"/>
                      <a:r>
                        <a:rPr lang="sr-Cyrl-RS" sz="1000" baseline="0" dirty="0" smtClean="0">
                          <a:latin typeface="Times New Roman" pitchFamily="18" charset="0"/>
                          <a:cs typeface="Times New Roman" pitchFamily="18" charset="0"/>
                        </a:rPr>
                        <a:t>   </a:t>
                      </a:r>
                      <a:r>
                        <a:rPr lang="en-US" sz="1000" baseline="0" dirty="0" smtClean="0">
                          <a:latin typeface="Times New Roman" pitchFamily="18" charset="0"/>
                          <a:cs typeface="Times New Roman" pitchFamily="18" charset="0"/>
                        </a:rPr>
                        <a:t>29.483.000</a:t>
                      </a:r>
                      <a:r>
                        <a:rPr lang="sr-Cyrl-RS" sz="1000" baseline="0" dirty="0" smtClean="0">
                          <a:latin typeface="Times New Roman" pitchFamily="18" charset="0"/>
                          <a:cs typeface="Times New Roman" pitchFamily="18" charset="0"/>
                        </a:rPr>
                        <a:t>,00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1,91</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1566446889"/>
                  </a:ext>
                </a:extLst>
              </a:tr>
              <a:tr h="287707">
                <a:tc>
                  <a:txBody>
                    <a:bodyPr/>
                    <a:lstStyle/>
                    <a:p>
                      <a:r>
                        <a:rPr lang="sr-Cyrl-RS" sz="1200" dirty="0">
                          <a:latin typeface="Times New Roman" pitchFamily="18" charset="0"/>
                          <a:cs typeface="Times New Roman" pitchFamily="18" charset="0"/>
                        </a:rPr>
                        <a:t>Програм 17. Енергетска ефикасност  и обновљиви извори енергије</a:t>
                      </a:r>
                      <a:endParaRPr lang="en-US" sz="1200" b="1" dirty="0">
                        <a:latin typeface="Times New Roman" pitchFamily="18" charset="0"/>
                        <a:cs typeface="Times New Roman" pitchFamily="18" charset="0"/>
                      </a:endParaRPr>
                    </a:p>
                  </a:txBody>
                  <a:tcPr/>
                </a:tc>
                <a:tc>
                  <a:txBody>
                    <a:bodyPr/>
                    <a:lstStyle/>
                    <a:p>
                      <a:pPr algn="r"/>
                      <a:r>
                        <a:rPr lang="sr-Cyrl-RS" sz="1000" dirty="0" smtClean="0">
                          <a:latin typeface="Times New Roman" pitchFamily="18" charset="0"/>
                          <a:cs typeface="Times New Roman" pitchFamily="18" charset="0"/>
                        </a:rPr>
                        <a:t>   </a:t>
                      </a:r>
                      <a:r>
                        <a:rPr lang="en-US" sz="1000" dirty="0" smtClean="0">
                          <a:latin typeface="Times New Roman" pitchFamily="18" charset="0"/>
                          <a:cs typeface="Times New Roman" pitchFamily="18" charset="0"/>
                        </a:rPr>
                        <a:t>20.440.00</a:t>
                      </a:r>
                      <a:r>
                        <a:rPr lang="sr-Cyrl-RS" sz="1000" dirty="0" smtClean="0">
                          <a:latin typeface="Times New Roman" pitchFamily="18" charset="0"/>
                          <a:cs typeface="Times New Roman" pitchFamily="18" charset="0"/>
                        </a:rPr>
                        <a:t>0,00</a:t>
                      </a:r>
                      <a:endParaRPr lang="en-US" sz="1000" dirty="0">
                        <a:latin typeface="Times New Roman" pitchFamily="18" charset="0"/>
                        <a:cs typeface="Times New Roman" pitchFamily="18" charset="0"/>
                      </a:endParaRPr>
                    </a:p>
                  </a:txBody>
                  <a:tcPr/>
                </a:tc>
                <a:tc>
                  <a:txBody>
                    <a:bodyPr/>
                    <a:lstStyle/>
                    <a:p>
                      <a:pPr algn="r"/>
                      <a:r>
                        <a:rPr lang="en-US" sz="1000" dirty="0" smtClean="0">
                          <a:latin typeface="Times New Roman" pitchFamily="18" charset="0"/>
                          <a:cs typeface="Times New Roman" pitchFamily="18" charset="0"/>
                        </a:rPr>
                        <a:t>1,32</a:t>
                      </a:r>
                      <a:endParaRPr lang="en-US" sz="1000" dirty="0">
                        <a:latin typeface="Times New Roman" pitchFamily="18" charset="0"/>
                        <a:cs typeface="Times New Roman" pitchFamily="18" charset="0"/>
                      </a:endParaRPr>
                    </a:p>
                  </a:txBody>
                  <a:tcPr/>
                </a:tc>
                <a:extLst>
                  <a:ext uri="{0D108BD9-81ED-4DB2-BD59-A6C34878D82A}">
                    <a16:rowId xmlns="" xmlns:a16="http://schemas.microsoft.com/office/drawing/2014/main" val="119978124"/>
                  </a:ext>
                </a:extLst>
              </a:tr>
              <a:tr h="357680">
                <a:tc>
                  <a:txBody>
                    <a:bodyPr/>
                    <a:lstStyle/>
                    <a:p>
                      <a:r>
                        <a:rPr lang="sr-Cyrl-RS" sz="1400" dirty="0">
                          <a:latin typeface="Times New Roman" pitchFamily="18" charset="0"/>
                          <a:cs typeface="Times New Roman" pitchFamily="18" charset="0"/>
                        </a:rPr>
                        <a:t>Укупни расходи по програмима</a:t>
                      </a:r>
                      <a:endParaRPr lang="en-US" sz="1400" b="1" dirty="0">
                        <a:solidFill>
                          <a:schemeClr val="bg1"/>
                        </a:solidFill>
                        <a:latin typeface="Times New Roman" pitchFamily="18" charset="0"/>
                        <a:cs typeface="Times New Roman" pitchFamily="18" charset="0"/>
                      </a:endParaRPr>
                    </a:p>
                  </a:txBody>
                  <a:tcPr/>
                </a:tc>
                <a:tc>
                  <a:txBody>
                    <a:bodyPr/>
                    <a:lstStyle/>
                    <a:p>
                      <a:pPr algn="r"/>
                      <a:r>
                        <a:rPr lang="sr-Cyrl-RS"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543</a:t>
                      </a:r>
                      <a:r>
                        <a:rPr lang="sr-Cyrl-RS"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014</a:t>
                      </a:r>
                      <a:r>
                        <a:rPr lang="sr-Cyrl-RS"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878</a:t>
                      </a:r>
                      <a:r>
                        <a:rPr lang="sr-Cyrl-RS" dirty="0" smtClean="0">
                          <a:latin typeface="Times New Roman" pitchFamily="18" charset="0"/>
                          <a:cs typeface="Times New Roman" pitchFamily="18" charset="0"/>
                        </a:rPr>
                        <a:t>,00</a:t>
                      </a:r>
                      <a:endParaRPr lang="en-US" dirty="0">
                        <a:latin typeface="Times New Roman" pitchFamily="18" charset="0"/>
                        <a:cs typeface="Times New Roman" pitchFamily="18" charset="0"/>
                      </a:endParaRPr>
                    </a:p>
                  </a:txBody>
                  <a:tcPr/>
                </a:tc>
                <a:tc>
                  <a:txBody>
                    <a:bodyPr/>
                    <a:lstStyle/>
                    <a:p>
                      <a:pPr algn="r"/>
                      <a:r>
                        <a:rPr lang="sr-Cyrl-RS" dirty="0">
                          <a:latin typeface="Times New Roman" pitchFamily="18" charset="0"/>
                          <a:cs typeface="Times New Roman" pitchFamily="18" charset="0"/>
                        </a:rPr>
                        <a:t>100</a:t>
                      </a:r>
                      <a:endParaRPr lang="en-US" dirty="0">
                        <a:latin typeface="Times New Roman" pitchFamily="18" charset="0"/>
                        <a:cs typeface="Times New Roman" pitchFamily="18" charset="0"/>
                      </a:endParaRPr>
                    </a:p>
                  </a:txBody>
                  <a:tcPr/>
                </a:tc>
                <a:extLst>
                  <a:ext uri="{0D108BD9-81ED-4DB2-BD59-A6C34878D82A}">
                    <a16:rowId xmlns="" xmlns:a16="http://schemas.microsoft.com/office/drawing/2014/main" val="1490115251"/>
                  </a:ext>
                </a:extLst>
              </a:tr>
            </a:tbl>
          </a:graphicData>
        </a:graphic>
      </p:graphicFrame>
    </p:spTree>
    <p:extLst>
      <p:ext uri="{BB962C8B-B14F-4D97-AF65-F5344CB8AC3E}">
        <p14:creationId xmlns="" xmlns:p14="http://schemas.microsoft.com/office/powerpoint/2010/main" val="34227404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fontScale="90000"/>
          </a:bodyPr>
          <a:lstStyle/>
          <a:p>
            <a:r>
              <a:rPr lang="sr-Cyrl-RS" sz="3100" b="1" dirty="0">
                <a:latin typeface="Times New Roman" pitchFamily="18" charset="0"/>
                <a:cs typeface="Times New Roman" pitchFamily="18" charset="0"/>
              </a:rPr>
              <a:t>Структура планираних расхода по буџетским програмима</a:t>
            </a:r>
            <a:endParaRPr lang="en-US" sz="22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graphicFrame>
        <p:nvGraphicFramePr>
          <p:cNvPr id="7" name="Chart 6">
            <a:extLst>
              <a:ext uri="{FF2B5EF4-FFF2-40B4-BE49-F238E27FC236}">
                <a16:creationId xmlns="" xmlns:a16="http://schemas.microsoft.com/office/drawing/2014/main" id="{35CA3346-52C3-4B96-A757-C775AAA1D544}"/>
              </a:ext>
            </a:extLst>
          </p:cNvPr>
          <p:cNvGraphicFramePr>
            <a:graphicFrameLocks/>
          </p:cNvGraphicFramePr>
          <p:nvPr>
            <p:extLst>
              <p:ext uri="{D42A27DB-BD31-4B8C-83A1-F6EECF244321}">
                <p14:modId xmlns="" xmlns:p14="http://schemas.microsoft.com/office/powerpoint/2010/main" val="2440654391"/>
              </p:ext>
            </p:extLst>
          </p:nvPr>
        </p:nvGraphicFramePr>
        <p:xfrm>
          <a:off x="838200" y="1752600"/>
          <a:ext cx="6792416" cy="48715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2345339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D2F54C9-C980-4C71-BA2D-A88388C23E41}"/>
              </a:ext>
            </a:extLst>
          </p:cNvPr>
          <p:cNvSpPr>
            <a:spLocks noGrp="1"/>
          </p:cNvSpPr>
          <p:nvPr>
            <p:ph type="title"/>
          </p:nvPr>
        </p:nvSpPr>
        <p:spPr>
          <a:xfrm>
            <a:off x="457200" y="274638"/>
            <a:ext cx="8229600" cy="922114"/>
          </a:xfrm>
        </p:spPr>
        <p:txBody>
          <a:bodyPr>
            <a:normAutofit/>
          </a:bodyPr>
          <a:lstStyle/>
          <a:p>
            <a:r>
              <a:rPr lang="sr-Cyrl-RS" sz="4000" dirty="0">
                <a:latin typeface="Times New Roman" pitchFamily="18" charset="0"/>
                <a:cs typeface="Times New Roman" pitchFamily="18" charset="0"/>
              </a:rPr>
              <a:t>Садржај</a:t>
            </a:r>
            <a:endParaRPr lang="en-US" sz="4000" dirty="0">
              <a:latin typeface="Times New Roman" pitchFamily="18" charset="0"/>
              <a:cs typeface="Times New Roman" pitchFamily="18" charset="0"/>
            </a:endParaRPr>
          </a:p>
        </p:txBody>
      </p:sp>
      <p:sp>
        <p:nvSpPr>
          <p:cNvPr id="4" name="Slide Number Placeholder 3">
            <a:extLst>
              <a:ext uri="{FF2B5EF4-FFF2-40B4-BE49-F238E27FC236}">
                <a16:creationId xmlns="" xmlns:a16="http://schemas.microsoft.com/office/drawing/2014/main" id="{33FEAF02-86FB-4827-AE2D-CD92DAA3CE48}"/>
              </a:ext>
            </a:extLst>
          </p:cNvPr>
          <p:cNvSpPr>
            <a:spLocks noGrp="1"/>
          </p:cNvSpPr>
          <p:nvPr>
            <p:ph type="sldNum" sz="quarter" idx="12"/>
          </p:nvPr>
        </p:nvSpPr>
        <p:spPr/>
        <p:txBody>
          <a:bodyPr/>
          <a:lstStyle/>
          <a:p>
            <a:fld id="{75FB0A07-249F-4345-993B-6AB4700608B8}" type="slidenum">
              <a:rPr lang="en-US" smtClean="0"/>
              <a:pPr/>
              <a:t>2</a:t>
            </a:fld>
            <a:endParaRPr lang="en-US"/>
          </a:p>
        </p:txBody>
      </p:sp>
      <p:sp>
        <p:nvSpPr>
          <p:cNvPr id="6" name="Content Placeholder 5">
            <a:extLst>
              <a:ext uri="{FF2B5EF4-FFF2-40B4-BE49-F238E27FC236}">
                <a16:creationId xmlns="" xmlns:a16="http://schemas.microsoft.com/office/drawing/2014/main" id="{1DE59095-0520-4B4F-BB03-6790E4E94026}"/>
              </a:ext>
            </a:extLst>
          </p:cNvPr>
          <p:cNvSpPr txBox="1">
            <a:spLocks noGrp="1"/>
          </p:cNvSpPr>
          <p:nvPr>
            <p:ph idx="1"/>
          </p:nvPr>
        </p:nvSpPr>
        <p:spPr>
          <a:xfrm>
            <a:off x="533400" y="1371600"/>
            <a:ext cx="8153400" cy="5115246"/>
          </a:xfrm>
          <a:prstGeom prst="rect">
            <a:avLst/>
          </a:prstGeom>
          <a:noFill/>
        </p:spPr>
        <p:txBody>
          <a:bodyPr wrap="square" rtlCol="0">
            <a:spAutoFit/>
          </a:bodyPr>
          <a:lstStyle/>
          <a:p>
            <a:pPr marL="0" indent="0">
              <a:buNone/>
            </a:pPr>
            <a:r>
              <a:rPr lang="sr-Cyrl-RS" sz="1600" dirty="0">
                <a:latin typeface="Times New Roman" pitchFamily="18" charset="0"/>
                <a:cs typeface="Times New Roman" pitchFamily="18" charset="0"/>
              </a:rPr>
              <a:t>1. Увод</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2. Ko </a:t>
            </a:r>
            <a:r>
              <a:rPr lang="sr-Cyrl-RS" sz="1600" dirty="0">
                <a:latin typeface="Times New Roman" pitchFamily="18" charset="0"/>
                <a:cs typeface="Times New Roman" pitchFamily="18" charset="0"/>
              </a:rPr>
              <a:t>се финансира из буџета</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3. </a:t>
            </a:r>
            <a:r>
              <a:rPr lang="hr-HR" sz="1600" dirty="0" smtClean="0">
                <a:latin typeface="Times New Roman" pitchFamily="18" charset="0"/>
                <a:cs typeface="Times New Roman" pitchFamily="18" charset="0"/>
              </a:rPr>
              <a:t>Ka</a:t>
            </a:r>
            <a:r>
              <a:rPr lang="sr-Cyrl-RS" sz="1600" dirty="0" smtClean="0">
                <a:latin typeface="Times New Roman" pitchFamily="18" charset="0"/>
                <a:cs typeface="Times New Roman" pitchFamily="18" charset="0"/>
              </a:rPr>
              <a:t>к</a:t>
            </a:r>
            <a:r>
              <a:rPr lang="hr-HR" sz="1600" dirty="0" smtClean="0">
                <a:latin typeface="Times New Roman" pitchFamily="18" charset="0"/>
                <a:cs typeface="Times New Roman" pitchFamily="18" charset="0"/>
              </a:rPr>
              <a:t>o </a:t>
            </a:r>
            <a:r>
              <a:rPr lang="sr-Cyrl-RS" sz="1600" dirty="0">
                <a:latin typeface="Times New Roman" pitchFamily="18" charset="0"/>
                <a:cs typeface="Times New Roman" pitchFamily="18" charset="0"/>
              </a:rPr>
              <a:t>настаје буџет општине</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Појам буџета</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Ko </a:t>
            </a:r>
            <a:r>
              <a:rPr lang="sr-Cyrl-RS" sz="1600" dirty="0">
                <a:latin typeface="Times New Roman" pitchFamily="18" charset="0"/>
                <a:cs typeface="Times New Roman" pitchFamily="18" charset="0"/>
              </a:rPr>
              <a:t>учествује у буџетском процесу</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На основу чега се доноси буџет</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4. </a:t>
            </a:r>
            <a:r>
              <a:rPr lang="hr-HR" sz="1600" dirty="0" smtClean="0">
                <a:latin typeface="Times New Roman" pitchFamily="18" charset="0"/>
                <a:cs typeface="Times New Roman" pitchFamily="18" charset="0"/>
              </a:rPr>
              <a:t>Ka</a:t>
            </a:r>
            <a:r>
              <a:rPr lang="sr-Cyrl-RS" sz="1600" dirty="0" smtClean="0">
                <a:latin typeface="Times New Roman" pitchFamily="18" charset="0"/>
                <a:cs typeface="Times New Roman" pitchFamily="18" charset="0"/>
              </a:rPr>
              <a:t>к</a:t>
            </a:r>
            <a:r>
              <a:rPr lang="hr-HR" sz="1600" dirty="0" smtClean="0">
                <a:latin typeface="Times New Roman" pitchFamily="18" charset="0"/>
                <a:cs typeface="Times New Roman" pitchFamily="18" charset="0"/>
              </a:rPr>
              <a:t>o</a:t>
            </a:r>
            <a:r>
              <a:rPr lang="sr-Cyrl-RS" sz="1600" dirty="0" smtClean="0">
                <a:latin typeface="Times New Roman" pitchFamily="18" charset="0"/>
                <a:cs typeface="Times New Roman" pitchFamily="18" charset="0"/>
              </a:rPr>
              <a:t> </a:t>
            </a:r>
            <a:r>
              <a:rPr lang="sr-Cyrl-RS" sz="1600" dirty="0">
                <a:latin typeface="Times New Roman" pitchFamily="18" charset="0"/>
                <a:cs typeface="Times New Roman" pitchFamily="18" charset="0"/>
              </a:rPr>
              <a:t>се пуни општинска каса</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Шта су приходи и примања буџета</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Структура планираних прихода и примања за </a:t>
            </a:r>
            <a:r>
              <a:rPr lang="sr-Cyrl-RS" sz="1600" dirty="0" smtClean="0">
                <a:latin typeface="Times New Roman" pitchFamily="18" charset="0"/>
                <a:cs typeface="Times New Roman" pitchFamily="18" charset="0"/>
              </a:rPr>
              <a:t>202</a:t>
            </a:r>
            <a:r>
              <a:rPr lang="en-US" sz="1600" dirty="0" smtClean="0">
                <a:latin typeface="Times New Roman" pitchFamily="18" charset="0"/>
                <a:cs typeface="Times New Roman" pitchFamily="18" charset="0"/>
              </a:rPr>
              <a:t>3</a:t>
            </a:r>
            <a:r>
              <a:rPr lang="sr-Cyrl-RS" sz="1600" dirty="0" smtClean="0">
                <a:latin typeface="Times New Roman" pitchFamily="18" charset="0"/>
                <a:cs typeface="Times New Roman" pitchFamily="18" charset="0"/>
              </a:rPr>
              <a:t>. </a:t>
            </a:r>
            <a:r>
              <a:rPr lang="sr-Cyrl-RS" sz="1600" dirty="0">
                <a:latin typeface="Times New Roman" pitchFamily="18" charset="0"/>
                <a:cs typeface="Times New Roman" pitchFamily="18" charset="0"/>
              </a:rPr>
              <a:t>годину</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Шта се променило у односу на </a:t>
            </a:r>
            <a:r>
              <a:rPr lang="sr-Cyrl-RS" sz="1600" dirty="0" smtClean="0">
                <a:latin typeface="Times New Roman" pitchFamily="18" charset="0"/>
                <a:cs typeface="Times New Roman" pitchFamily="18" charset="0"/>
              </a:rPr>
              <a:t>202</a:t>
            </a:r>
            <a:r>
              <a:rPr lang="en-US" sz="1600" dirty="0" smtClean="0">
                <a:latin typeface="Times New Roman" pitchFamily="18" charset="0"/>
                <a:cs typeface="Times New Roman" pitchFamily="18" charset="0"/>
              </a:rPr>
              <a:t>2</a:t>
            </a:r>
            <a:r>
              <a:rPr lang="sr-Cyrl-RS" sz="1600" dirty="0" smtClean="0">
                <a:latin typeface="Times New Roman" pitchFamily="18" charset="0"/>
                <a:cs typeface="Times New Roman" pitchFamily="18" charset="0"/>
              </a:rPr>
              <a:t>. </a:t>
            </a:r>
            <a:r>
              <a:rPr lang="sr-Cyrl-RS" sz="1600" dirty="0">
                <a:latin typeface="Times New Roman" pitchFamily="18" charset="0"/>
                <a:cs typeface="Times New Roman" pitchFamily="18" charset="0"/>
              </a:rPr>
              <a:t>годину</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5. </a:t>
            </a:r>
            <a:r>
              <a:rPr lang="sr-Cyrl-RS" sz="1600" dirty="0">
                <a:latin typeface="Times New Roman" pitchFamily="18" charset="0"/>
                <a:cs typeface="Times New Roman" pitchFamily="18" charset="0"/>
              </a:rPr>
              <a:t>На шта се троше јавна средства</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Шта су расходи и издаци буџета</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Структура планираних расхода и издатака</a:t>
            </a:r>
            <a:r>
              <a:rPr lang="hr-HR" sz="1600" dirty="0">
                <a:latin typeface="Times New Roman" pitchFamily="18" charset="0"/>
                <a:cs typeface="Times New Roman" pitchFamily="18" charset="0"/>
              </a:rPr>
              <a:t> za </a:t>
            </a:r>
            <a:r>
              <a:rPr lang="hr-HR" sz="1600" dirty="0" smtClean="0">
                <a:latin typeface="Times New Roman" pitchFamily="18" charset="0"/>
                <a:cs typeface="Times New Roman" pitchFamily="18" charset="0"/>
              </a:rPr>
              <a:t>202</a:t>
            </a:r>
            <a:r>
              <a:rPr lang="en-US" sz="1600" dirty="0" smtClean="0">
                <a:latin typeface="Times New Roman" pitchFamily="18" charset="0"/>
                <a:cs typeface="Times New Roman" pitchFamily="18" charset="0"/>
              </a:rPr>
              <a:t>3</a:t>
            </a:r>
            <a:r>
              <a:rPr lang="hr-HR" sz="1600" dirty="0" smtClean="0">
                <a:latin typeface="Times New Roman" pitchFamily="18" charset="0"/>
                <a:cs typeface="Times New Roman" pitchFamily="18" charset="0"/>
              </a:rPr>
              <a:t>. </a:t>
            </a:r>
            <a:r>
              <a:rPr lang="sr-Cyrl-RS" sz="1600" dirty="0">
                <a:latin typeface="Times New Roman" pitchFamily="18" charset="0"/>
                <a:cs typeface="Times New Roman" pitchFamily="18" charset="0"/>
              </a:rPr>
              <a:t>годину</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Шта се променило у односу на </a:t>
            </a:r>
            <a:r>
              <a:rPr lang="sr-Cyrl-RS" sz="1600" dirty="0" smtClean="0">
                <a:latin typeface="Times New Roman" pitchFamily="18" charset="0"/>
                <a:cs typeface="Times New Roman" pitchFamily="18" charset="0"/>
              </a:rPr>
              <a:t>202</a:t>
            </a:r>
            <a:r>
              <a:rPr lang="en-US" sz="1600" dirty="0" smtClean="0">
                <a:latin typeface="Times New Roman" pitchFamily="18" charset="0"/>
                <a:cs typeface="Times New Roman" pitchFamily="18" charset="0"/>
              </a:rPr>
              <a:t>2</a:t>
            </a:r>
            <a:r>
              <a:rPr lang="sr-Cyrl-RS" sz="1600" dirty="0" smtClean="0">
                <a:latin typeface="Times New Roman" pitchFamily="18" charset="0"/>
                <a:cs typeface="Times New Roman" pitchFamily="18" charset="0"/>
              </a:rPr>
              <a:t>. </a:t>
            </a:r>
            <a:r>
              <a:rPr lang="sr-Cyrl-RS" sz="1600" dirty="0">
                <a:latin typeface="Times New Roman" pitchFamily="18" charset="0"/>
                <a:cs typeface="Times New Roman" pitchFamily="18" charset="0"/>
              </a:rPr>
              <a:t>годину</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Расходи буџета по програмима</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a:latin typeface="Times New Roman" pitchFamily="18" charset="0"/>
                <a:cs typeface="Times New Roman" pitchFamily="18" charset="0"/>
              </a:rPr>
              <a:t>Расходи буџета </a:t>
            </a:r>
            <a:r>
              <a:rPr lang="sr-Cyrl-RS" sz="1600" dirty="0" smtClean="0">
                <a:latin typeface="Times New Roman" pitchFamily="18" charset="0"/>
                <a:cs typeface="Times New Roman" pitchFamily="18" charset="0"/>
              </a:rPr>
              <a:t>распоређени </a:t>
            </a:r>
            <a:r>
              <a:rPr lang="sr-Cyrl-RS" sz="1600" dirty="0">
                <a:latin typeface="Times New Roman" pitchFamily="18" charset="0"/>
                <a:cs typeface="Times New Roman" pitchFamily="18" charset="0"/>
              </a:rPr>
              <a:t>по директним и индиректним корисницима</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r>
              <a:rPr lang="hr-HR" sz="1600" dirty="0">
                <a:latin typeface="Times New Roman" pitchFamily="18" charset="0"/>
                <a:cs typeface="Times New Roman" pitchFamily="18" charset="0"/>
              </a:rPr>
              <a:t>    - </a:t>
            </a:r>
            <a:r>
              <a:rPr lang="sr-Cyrl-RS" sz="1600" dirty="0" smtClean="0">
                <a:latin typeface="Times New Roman" pitchFamily="18" charset="0"/>
                <a:cs typeface="Times New Roman" pitchFamily="18" charset="0"/>
              </a:rPr>
              <a:t>Најважнији </a:t>
            </a:r>
            <a:r>
              <a:rPr lang="sr-Cyrl-RS" sz="1600" dirty="0">
                <a:latin typeface="Times New Roman" pitchFamily="18" charset="0"/>
                <a:cs typeface="Times New Roman" pitchFamily="18" charset="0"/>
              </a:rPr>
              <a:t>планирани капитални пројекти</a:t>
            </a:r>
          </a:p>
          <a:p>
            <a:pPr marL="0" indent="0">
              <a:buNone/>
            </a:pPr>
            <a:r>
              <a:rPr lang="sr-Cyrl-RS" sz="1600" dirty="0">
                <a:latin typeface="Times New Roman" pitchFamily="18" charset="0"/>
                <a:cs typeface="Times New Roman" pitchFamily="18" charset="0"/>
              </a:rPr>
              <a:t>    - </a:t>
            </a:r>
            <a:r>
              <a:rPr lang="sr-Cyrl-RS" sz="1600" dirty="0" smtClean="0">
                <a:latin typeface="Times New Roman" pitchFamily="18" charset="0"/>
                <a:cs typeface="Times New Roman" pitchFamily="18" charset="0"/>
              </a:rPr>
              <a:t>Пројекти </a:t>
            </a:r>
            <a:r>
              <a:rPr lang="sr-Cyrl-RS" sz="1600" dirty="0">
                <a:latin typeface="Times New Roman" pitchFamily="18" charset="0"/>
                <a:cs typeface="Times New Roman" pitchFamily="18" charset="0"/>
              </a:rPr>
              <a:t>од интереса за локалну заједницу</a:t>
            </a:r>
          </a:p>
          <a:p>
            <a:pPr marL="0" indent="0">
              <a:buNone/>
            </a:pPr>
            <a:r>
              <a:rPr lang="sr-Cyrl-RS" sz="1600" dirty="0">
                <a:latin typeface="Times New Roman" pitchFamily="18" charset="0"/>
                <a:cs typeface="Times New Roman" pitchFamily="18" charset="0"/>
              </a:rPr>
              <a:t>    - Укључивање грађана у процес припреме буџета </a:t>
            </a:r>
            <a:r>
              <a:rPr lang="hr-HR" sz="1600" dirty="0">
                <a:latin typeface="Times New Roman" pitchFamily="18" charset="0"/>
                <a:cs typeface="Times New Roman" pitchFamily="18" charset="0"/>
              </a:rPr>
              <a:t/>
            </a:r>
            <a:br>
              <a:rPr lang="hr-HR" sz="1600" dirty="0">
                <a:latin typeface="Times New Roman" pitchFamily="18" charset="0"/>
                <a:cs typeface="Times New Roman" pitchFamily="18" charset="0"/>
              </a:rPr>
            </a:br>
            <a:endParaRPr lang="hr-HR" sz="1600" dirty="0">
              <a:latin typeface="Times New Roman" pitchFamily="18" charset="0"/>
              <a:cs typeface="Times New Roman" pitchFamily="18" charset="0"/>
            </a:endParaRPr>
          </a:p>
        </p:txBody>
      </p:sp>
    </p:spTree>
    <p:extLst>
      <p:ext uri="{BB962C8B-B14F-4D97-AF65-F5344CB8AC3E}">
        <p14:creationId xmlns="" xmlns:p14="http://schemas.microsoft.com/office/powerpoint/2010/main" val="10320908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sz="2400" b="1" dirty="0">
                <a:latin typeface="Times New Roman" pitchFamily="18" charset="0"/>
                <a:cs typeface="Times New Roman" pitchFamily="18" charset="0"/>
              </a:rPr>
              <a:t>Планирани расходи буџета </a:t>
            </a:r>
            <a:r>
              <a:rPr lang="sr-Cyrl-RS" sz="2400" b="1" dirty="0" smtClean="0">
                <a:latin typeface="Times New Roman" pitchFamily="18" charset="0"/>
                <a:cs typeface="Times New Roman" pitchFamily="18" charset="0"/>
              </a:rPr>
              <a:t>распоређени по директним </a:t>
            </a:r>
            <a:r>
              <a:rPr lang="sr-Cyrl-RS" sz="2400" b="1" dirty="0">
                <a:latin typeface="Times New Roman" pitchFamily="18" charset="0"/>
                <a:cs typeface="Times New Roman" pitchFamily="18" charset="0"/>
              </a:rPr>
              <a:t>и индиректним буџетским корисницима</a:t>
            </a:r>
            <a:endParaRPr lang="en-US" sz="2400" b="1" dirty="0">
              <a:latin typeface="Times New Roman" pitchFamily="18" charset="0"/>
              <a:cs typeface="Times New Roman" pitchFamily="18" charset="0"/>
            </a:endParaRPr>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466918603"/>
              </p:ext>
            </p:extLst>
          </p:nvPr>
        </p:nvGraphicFramePr>
        <p:xfrm>
          <a:off x="683569" y="1417633"/>
          <a:ext cx="7488833" cy="4646438"/>
        </p:xfrm>
        <a:graphic>
          <a:graphicData uri="http://schemas.openxmlformats.org/drawingml/2006/table">
            <a:tbl>
              <a:tblPr firstRow="1" firstCol="1" bandRow="1">
                <a:tableStyleId>{8799B23B-EC83-4686-B30A-512413B5E67A}</a:tableStyleId>
              </a:tblPr>
              <a:tblGrid>
                <a:gridCol w="577545">
                  <a:extLst>
                    <a:ext uri="{9D8B030D-6E8A-4147-A177-3AD203B41FA5}">
                      <a16:colId xmlns="" xmlns:a16="http://schemas.microsoft.com/office/drawing/2014/main" val="20000"/>
                    </a:ext>
                  </a:extLst>
                </a:gridCol>
                <a:gridCol w="4427843">
                  <a:extLst>
                    <a:ext uri="{9D8B030D-6E8A-4147-A177-3AD203B41FA5}">
                      <a16:colId xmlns="" xmlns:a16="http://schemas.microsoft.com/office/drawing/2014/main" val="20001"/>
                    </a:ext>
                  </a:extLst>
                </a:gridCol>
                <a:gridCol w="1642860">
                  <a:extLst>
                    <a:ext uri="{9D8B030D-6E8A-4147-A177-3AD203B41FA5}">
                      <a16:colId xmlns="" xmlns:a16="http://schemas.microsoft.com/office/drawing/2014/main" val="20002"/>
                    </a:ext>
                  </a:extLst>
                </a:gridCol>
                <a:gridCol w="840585">
                  <a:extLst>
                    <a:ext uri="{9D8B030D-6E8A-4147-A177-3AD203B41FA5}">
                      <a16:colId xmlns="" xmlns:a16="http://schemas.microsoft.com/office/drawing/2014/main" val="20003"/>
                    </a:ext>
                  </a:extLst>
                </a:gridCol>
              </a:tblGrid>
              <a:tr h="868367">
                <a:tc>
                  <a:txBody>
                    <a:bodyPr/>
                    <a:lstStyle/>
                    <a:p>
                      <a:pPr marL="0" marR="0">
                        <a:spcBef>
                          <a:spcPts val="0"/>
                        </a:spcBef>
                        <a:spcAft>
                          <a:spcPts val="0"/>
                        </a:spcAft>
                      </a:pPr>
                      <a:r>
                        <a:rPr lang="en-US" sz="1200" dirty="0">
                          <a:effectLst/>
                          <a:latin typeface="Times New Roman" pitchFamily="18" charset="0"/>
                          <a:cs typeface="Times New Roman" pitchFamily="18" charset="0"/>
                        </a:rPr>
                        <a:t>Р. </a:t>
                      </a:r>
                      <a:r>
                        <a:rPr lang="en-US" sz="1200" dirty="0" err="1">
                          <a:effectLst/>
                          <a:latin typeface="Times New Roman" pitchFamily="18" charset="0"/>
                          <a:cs typeface="Times New Roman" pitchFamily="18" charset="0"/>
                        </a:rPr>
                        <a:t>бр</a:t>
                      </a:r>
                      <a:r>
                        <a:rPr lang="en-US" sz="1200" dirty="0">
                          <a:effectLst/>
                          <a:latin typeface="Times New Roman" pitchFamily="18" charset="0"/>
                          <a:cs typeface="Times New Roman" pitchFamily="18" charset="0"/>
                        </a:rPr>
                        <a:t>.</a:t>
                      </a:r>
                      <a:endParaRPr lang="en-US" sz="12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spcBef>
                          <a:spcPts val="0"/>
                        </a:spcBef>
                        <a:spcAft>
                          <a:spcPts val="0"/>
                        </a:spcAft>
                      </a:pPr>
                      <a:r>
                        <a:rPr lang="en-US" sz="1200" dirty="0" err="1">
                          <a:effectLst/>
                          <a:latin typeface="Times New Roman" pitchFamily="18" charset="0"/>
                          <a:cs typeface="Times New Roman" pitchFamily="18" charset="0"/>
                        </a:rPr>
                        <a:t>Назив</a:t>
                      </a:r>
                      <a:r>
                        <a:rPr lang="en-US" sz="1200" dirty="0">
                          <a:effectLst/>
                          <a:latin typeface="Times New Roman" pitchFamily="18" charset="0"/>
                          <a:cs typeface="Times New Roman" pitchFamily="18" charset="0"/>
                        </a:rPr>
                        <a:t> </a:t>
                      </a:r>
                      <a:r>
                        <a:rPr lang="sr-Cyrl-RS" sz="1200" dirty="0">
                          <a:effectLst/>
                          <a:latin typeface="Times New Roman" pitchFamily="18" charset="0"/>
                          <a:cs typeface="Times New Roman" pitchFamily="18" charset="0"/>
                        </a:rPr>
                        <a:t>буџетског </a:t>
                      </a:r>
                      <a:r>
                        <a:rPr lang="en-US" sz="1200" dirty="0" err="1">
                          <a:effectLst/>
                          <a:latin typeface="Times New Roman" pitchFamily="18" charset="0"/>
                          <a:cs typeface="Times New Roman" pitchFamily="18" charset="0"/>
                        </a:rPr>
                        <a:t>корисника</a:t>
                      </a:r>
                      <a:endParaRPr lang="en-US" sz="1200" dirty="0">
                        <a:effectLst/>
                        <a:latin typeface="Times New Roman" pitchFamily="18" charset="0"/>
                        <a:ea typeface="Times New Roman"/>
                        <a:cs typeface="Times New Roman" pitchFamily="18" charset="0"/>
                      </a:endParaRPr>
                    </a:p>
                  </a:txBody>
                  <a:tcPr marL="68580" marR="68580" marT="0" marB="0" anchor="ctr"/>
                </a:tc>
                <a:tc>
                  <a:txBody>
                    <a:bodyPr/>
                    <a:lstStyle/>
                    <a:p>
                      <a:pPr algn="ctr"/>
                      <a:r>
                        <a:rPr lang="sr-Cyrl-RS" sz="1200" dirty="0">
                          <a:latin typeface="Times New Roman" pitchFamily="18" charset="0"/>
                          <a:cs typeface="Times New Roman" pitchFamily="18" charset="0"/>
                        </a:rPr>
                        <a:t>Средства из </a:t>
                      </a:r>
                      <a:r>
                        <a:rPr lang="en-US" sz="1200" baseline="0" dirty="0" smtClean="0">
                          <a:latin typeface="Times New Roman" pitchFamily="18" charset="0"/>
                          <a:cs typeface="Times New Roman" pitchFamily="18" charset="0"/>
                        </a:rPr>
                        <a:t> </a:t>
                      </a:r>
                      <a:r>
                        <a:rPr lang="sr-Cyrl-RS" sz="1200" dirty="0" smtClean="0">
                          <a:latin typeface="Times New Roman" pitchFamily="18" charset="0"/>
                          <a:cs typeface="Times New Roman" pitchFamily="18" charset="0"/>
                        </a:rPr>
                        <a:t>Одлуке </a:t>
                      </a:r>
                      <a:r>
                        <a:rPr lang="sr-Cyrl-RS" sz="1200" dirty="0">
                          <a:latin typeface="Times New Roman" pitchFamily="18" charset="0"/>
                          <a:cs typeface="Times New Roman" pitchFamily="18" charset="0"/>
                        </a:rPr>
                        <a:t>о буџету за </a:t>
                      </a:r>
                      <a:r>
                        <a:rPr lang="sr-Cyrl-RS" sz="1200" dirty="0" smtClean="0">
                          <a:latin typeface="Times New Roman" pitchFamily="18" charset="0"/>
                          <a:cs typeface="Times New Roman" pitchFamily="18" charset="0"/>
                        </a:rPr>
                        <a:t>202</a:t>
                      </a:r>
                      <a:r>
                        <a:rPr lang="en-US" sz="1200" dirty="0" smtClean="0">
                          <a:latin typeface="Times New Roman" pitchFamily="18" charset="0"/>
                          <a:cs typeface="Times New Roman" pitchFamily="18" charset="0"/>
                        </a:rPr>
                        <a:t>3</a:t>
                      </a:r>
                      <a:r>
                        <a:rPr lang="sr-Cyrl-RS" sz="1200" dirty="0" smtClean="0">
                          <a:latin typeface="Times New Roman" pitchFamily="18" charset="0"/>
                          <a:cs typeface="Times New Roman" pitchFamily="18" charset="0"/>
                        </a:rPr>
                        <a:t>. </a:t>
                      </a:r>
                      <a:r>
                        <a:rPr lang="sr-Cyrl-RS" sz="1200" dirty="0">
                          <a:latin typeface="Times New Roman" pitchFamily="18" charset="0"/>
                          <a:cs typeface="Times New Roman" pitchFamily="18" charset="0"/>
                        </a:rPr>
                        <a:t>годину  (износ у динарима)</a:t>
                      </a:r>
                      <a:endParaRPr lang="en-US" sz="1200" dirty="0">
                        <a:latin typeface="Times New Roman" pitchFamily="18" charset="0"/>
                        <a:cs typeface="Times New Roman" pitchFamily="18" charset="0"/>
                      </a:endParaRPr>
                    </a:p>
                  </a:txBody>
                  <a:tcPr marL="68580" marR="68580" marT="0" marB="0" anchor="ctr"/>
                </a:tc>
                <a:tc>
                  <a:txBody>
                    <a:bodyPr/>
                    <a:lstStyle/>
                    <a:p>
                      <a:pPr algn="ctr"/>
                      <a:r>
                        <a:rPr lang="sr-Cyrl-RS" sz="1100" dirty="0">
                          <a:latin typeface="Times New Roman" pitchFamily="18" charset="0"/>
                          <a:cs typeface="Times New Roman" pitchFamily="18" charset="0"/>
                        </a:rPr>
                        <a:t>%  буџета </a:t>
                      </a:r>
                      <a:r>
                        <a:rPr lang="sr-Cyrl-RS" sz="1100" dirty="0" smtClean="0">
                          <a:latin typeface="Times New Roman" pitchFamily="18" charset="0"/>
                          <a:cs typeface="Times New Roman" pitchFamily="18" charset="0"/>
                        </a:rPr>
                        <a:t>по</a:t>
                      </a:r>
                      <a:r>
                        <a:rPr lang="sr-Cyrl-RS" sz="1100" baseline="0" dirty="0" smtClean="0">
                          <a:latin typeface="Times New Roman" pitchFamily="18" charset="0"/>
                          <a:cs typeface="Times New Roman" pitchFamily="18" charset="0"/>
                        </a:rPr>
                        <a:t> </a:t>
                      </a:r>
                      <a:r>
                        <a:rPr lang="sr-Cyrl-RS" sz="1100" dirty="0" smtClean="0">
                          <a:latin typeface="Times New Roman" pitchFamily="18" charset="0"/>
                          <a:cs typeface="Times New Roman" pitchFamily="18" charset="0"/>
                        </a:rPr>
                        <a:t>кориснику</a:t>
                      </a:r>
                      <a:endParaRPr lang="en-US" sz="1100" dirty="0">
                        <a:latin typeface="Times New Roman" pitchFamily="18" charset="0"/>
                        <a:cs typeface="Times New Roman" pitchFamily="18" charset="0"/>
                      </a:endParaRPr>
                    </a:p>
                  </a:txBody>
                  <a:tcPr marL="68580" marR="68580" marT="0" marB="0" anchor="ctr"/>
                </a:tc>
                <a:extLst>
                  <a:ext uri="{0D108BD9-81ED-4DB2-BD59-A6C34878D82A}">
                    <a16:rowId xmlns="" xmlns:a16="http://schemas.microsoft.com/office/drawing/2014/main" val="10000"/>
                  </a:ext>
                </a:extLst>
              </a:tr>
              <a:tr h="211911">
                <a:tc>
                  <a:txBody>
                    <a:bodyPr/>
                    <a:lstStyle/>
                    <a:p>
                      <a:pPr marL="0" marR="0" algn="ctr">
                        <a:spcBef>
                          <a:spcPts val="0"/>
                        </a:spcBef>
                        <a:spcAft>
                          <a:spcPts val="0"/>
                        </a:spcAft>
                      </a:pPr>
                      <a:r>
                        <a:rPr lang="en-US" sz="1000" dirty="0">
                          <a:effectLst/>
                          <a:latin typeface="Times New Roman" pitchFamily="18" charset="0"/>
                          <a:cs typeface="Times New Roman" pitchFamily="18" charset="0"/>
                        </a:rPr>
                        <a:t>1.</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spcBef>
                          <a:spcPts val="0"/>
                        </a:spcBef>
                        <a:spcAft>
                          <a:spcPts val="0"/>
                        </a:spcAft>
                      </a:pPr>
                      <a:r>
                        <a:rPr lang="en-US" sz="1500" dirty="0" err="1">
                          <a:effectLst/>
                          <a:latin typeface="Times New Roman" pitchFamily="18" charset="0"/>
                          <a:cs typeface="Times New Roman" pitchFamily="18" charset="0"/>
                        </a:rPr>
                        <a:t>Скупштина</a:t>
                      </a:r>
                      <a:r>
                        <a:rPr lang="en-US" sz="1500" dirty="0">
                          <a:effectLst/>
                          <a:latin typeface="Times New Roman" pitchFamily="18" charset="0"/>
                          <a:cs typeface="Times New Roman" pitchFamily="18" charset="0"/>
                        </a:rPr>
                        <a:t> </a:t>
                      </a:r>
                      <a:r>
                        <a:rPr lang="sr-Cyrl-RS" sz="1500" dirty="0">
                          <a:effectLst/>
                          <a:latin typeface="Times New Roman" pitchFamily="18" charset="0"/>
                          <a:cs typeface="Times New Roman" pitchFamily="18" charset="0"/>
                        </a:rPr>
                        <a:t>општине</a:t>
                      </a:r>
                      <a:endParaRPr lang="en-US" sz="1500" dirty="0">
                        <a:solidFill>
                          <a:srgbClr val="FF0000"/>
                        </a:solidFill>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en-US" sz="1200" dirty="0" smtClean="0">
                          <a:effectLst/>
                          <a:latin typeface="Times New Roman" pitchFamily="18" charset="0"/>
                          <a:ea typeface="Times New Roman"/>
                          <a:cs typeface="Times New Roman" pitchFamily="18" charset="0"/>
                        </a:rPr>
                        <a:t>16.240.000,</a:t>
                      </a:r>
                      <a:r>
                        <a:rPr lang="sr-Cyrl-RS" sz="1200" dirty="0" smtClean="0">
                          <a:effectLst/>
                          <a:latin typeface="Times New Roman" pitchFamily="18" charset="0"/>
                          <a:ea typeface="Times New Roman"/>
                          <a:cs typeface="Times New Roman" pitchFamily="18" charset="0"/>
                        </a:rPr>
                        <a:t>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1,0</a:t>
                      </a:r>
                      <a:r>
                        <a:rPr lang="en-US" sz="1200" dirty="0" smtClean="0">
                          <a:effectLst/>
                          <a:latin typeface="Times New Roman" pitchFamily="18" charset="0"/>
                          <a:ea typeface="Times New Roman"/>
                          <a:cs typeface="Times New Roman" pitchFamily="18" charset="0"/>
                        </a:rPr>
                        <a:t>5</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01"/>
                  </a:ext>
                </a:extLst>
              </a:tr>
              <a:tr h="224722">
                <a:tc>
                  <a:txBody>
                    <a:bodyPr/>
                    <a:lstStyle/>
                    <a:p>
                      <a:pPr marL="0" marR="0" algn="ctr">
                        <a:spcBef>
                          <a:spcPts val="0"/>
                        </a:spcBef>
                        <a:spcAft>
                          <a:spcPts val="0"/>
                        </a:spcAft>
                      </a:pPr>
                      <a:r>
                        <a:rPr lang="en-US" sz="1000">
                          <a:effectLst/>
                          <a:latin typeface="Times New Roman" pitchFamily="18" charset="0"/>
                          <a:cs typeface="Times New Roman" pitchFamily="18" charset="0"/>
                        </a:rPr>
                        <a:t>2.</a:t>
                      </a:r>
                      <a:endParaRPr lang="en-US" sz="1200">
                        <a:effectLst/>
                        <a:latin typeface="Times New Roman" pitchFamily="18" charset="0"/>
                        <a:ea typeface="Times New Roman"/>
                        <a:cs typeface="Times New Roman" pitchFamily="18" charset="0"/>
                      </a:endParaRPr>
                    </a:p>
                  </a:txBody>
                  <a:tcPr marL="68580" marR="68580" marT="0" marB="0" anchor="b"/>
                </a:tc>
                <a:tc>
                  <a:txBody>
                    <a:bodyPr/>
                    <a:lstStyle/>
                    <a:p>
                      <a:pPr marL="0" marR="0">
                        <a:spcBef>
                          <a:spcPts val="0"/>
                        </a:spcBef>
                        <a:spcAft>
                          <a:spcPts val="0"/>
                        </a:spcAft>
                      </a:pPr>
                      <a:r>
                        <a:rPr lang="sr-Cyrl-RS" sz="1500" dirty="0">
                          <a:effectLst/>
                          <a:latin typeface="Times New Roman" pitchFamily="18" charset="0"/>
                          <a:ea typeface="+mn-ea"/>
                          <a:cs typeface="Times New Roman" pitchFamily="18" charset="0"/>
                        </a:rPr>
                        <a:t>Председник</a:t>
                      </a:r>
                      <a:r>
                        <a:rPr lang="sr-Cyrl-RS" sz="1500" baseline="0" dirty="0">
                          <a:effectLst/>
                          <a:latin typeface="Times New Roman" pitchFamily="18" charset="0"/>
                          <a:ea typeface="+mn-ea"/>
                          <a:cs typeface="Times New Roman" pitchFamily="18" charset="0"/>
                        </a:rPr>
                        <a:t> општине</a:t>
                      </a:r>
                      <a:endParaRPr lang="en-US" sz="15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1</a:t>
                      </a:r>
                      <a:r>
                        <a:rPr lang="en-US" sz="1200" dirty="0" smtClean="0">
                          <a:effectLst/>
                          <a:latin typeface="Times New Roman" pitchFamily="18" charset="0"/>
                          <a:ea typeface="Times New Roman"/>
                          <a:cs typeface="Times New Roman" pitchFamily="18" charset="0"/>
                        </a:rPr>
                        <a:t>1</a:t>
                      </a:r>
                      <a:r>
                        <a:rPr lang="sr-Cyrl-RS" sz="1200" dirty="0" smtClean="0">
                          <a:effectLst/>
                          <a:latin typeface="Times New Roman" pitchFamily="18" charset="0"/>
                          <a:ea typeface="Times New Roman"/>
                          <a:cs typeface="Times New Roman" pitchFamily="18" charset="0"/>
                        </a:rPr>
                        <a:t>.</a:t>
                      </a:r>
                      <a:r>
                        <a:rPr lang="en-US" sz="1200" dirty="0" smtClean="0">
                          <a:effectLst/>
                          <a:latin typeface="Times New Roman" pitchFamily="18" charset="0"/>
                          <a:ea typeface="Times New Roman"/>
                          <a:cs typeface="Times New Roman" pitchFamily="18" charset="0"/>
                        </a:rPr>
                        <a:t>74</a:t>
                      </a:r>
                      <a:r>
                        <a:rPr lang="sr-Cyrl-RS" sz="1200" dirty="0" smtClean="0">
                          <a:effectLst/>
                          <a:latin typeface="Times New Roman" pitchFamily="18" charset="0"/>
                          <a:ea typeface="Times New Roman"/>
                          <a:cs typeface="Times New Roman" pitchFamily="18" charset="0"/>
                        </a:rPr>
                        <a:t>3.000,00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0,</a:t>
                      </a:r>
                      <a:r>
                        <a:rPr lang="en-US" sz="1200" dirty="0" smtClean="0">
                          <a:effectLst/>
                          <a:latin typeface="Times New Roman" pitchFamily="18" charset="0"/>
                          <a:ea typeface="Times New Roman"/>
                          <a:cs typeface="Times New Roman" pitchFamily="18" charset="0"/>
                        </a:rPr>
                        <a:t>76</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02"/>
                  </a:ext>
                </a:extLst>
              </a:tr>
              <a:tr h="211911">
                <a:tc>
                  <a:txBody>
                    <a:bodyPr/>
                    <a:lstStyle/>
                    <a:p>
                      <a:pPr marL="0" marR="0" algn="ctr">
                        <a:spcBef>
                          <a:spcPts val="0"/>
                        </a:spcBef>
                        <a:spcAft>
                          <a:spcPts val="0"/>
                        </a:spcAft>
                      </a:pPr>
                      <a:r>
                        <a:rPr lang="en-US" sz="1000">
                          <a:effectLst/>
                          <a:latin typeface="Times New Roman" pitchFamily="18" charset="0"/>
                          <a:cs typeface="Times New Roman" pitchFamily="18" charset="0"/>
                        </a:rPr>
                        <a:t>3.</a:t>
                      </a:r>
                      <a:endParaRPr lang="en-US" sz="1200">
                        <a:effectLst/>
                        <a:latin typeface="Times New Roman" pitchFamily="18" charset="0"/>
                        <a:ea typeface="Times New Roman"/>
                        <a:cs typeface="Times New Roman" pitchFamily="18" charset="0"/>
                      </a:endParaRPr>
                    </a:p>
                  </a:txBody>
                  <a:tcPr marL="68580" marR="68580" marT="0" marB="0" anchor="b"/>
                </a:tc>
                <a:tc>
                  <a:txBody>
                    <a:bodyPr/>
                    <a:lstStyle/>
                    <a:p>
                      <a:pPr marL="0" marR="0">
                        <a:spcBef>
                          <a:spcPts val="0"/>
                        </a:spcBef>
                        <a:spcAft>
                          <a:spcPts val="0"/>
                        </a:spcAft>
                      </a:pPr>
                      <a:r>
                        <a:rPr lang="sr-Cyrl-RS" sz="1500" dirty="0">
                          <a:effectLst/>
                          <a:latin typeface="Times New Roman" pitchFamily="18" charset="0"/>
                          <a:cs typeface="Times New Roman" pitchFamily="18" charset="0"/>
                        </a:rPr>
                        <a:t>Општинско</a:t>
                      </a:r>
                      <a:r>
                        <a:rPr lang="en-US" sz="1500" dirty="0">
                          <a:effectLst/>
                          <a:latin typeface="Times New Roman" pitchFamily="18" charset="0"/>
                          <a:cs typeface="Times New Roman" pitchFamily="18" charset="0"/>
                        </a:rPr>
                        <a:t> </a:t>
                      </a:r>
                      <a:r>
                        <a:rPr lang="en-US" sz="1500" dirty="0" err="1">
                          <a:effectLst/>
                          <a:latin typeface="Times New Roman" pitchFamily="18" charset="0"/>
                          <a:cs typeface="Times New Roman" pitchFamily="18" charset="0"/>
                        </a:rPr>
                        <a:t>веће</a:t>
                      </a:r>
                      <a:endParaRPr lang="en-US" sz="15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1.</a:t>
                      </a:r>
                      <a:r>
                        <a:rPr lang="en-US" sz="1200" dirty="0" smtClean="0">
                          <a:effectLst/>
                          <a:latin typeface="Times New Roman" pitchFamily="18" charset="0"/>
                          <a:ea typeface="Times New Roman"/>
                          <a:cs typeface="Times New Roman" pitchFamily="18" charset="0"/>
                        </a:rPr>
                        <a:t>5</a:t>
                      </a:r>
                      <a:r>
                        <a:rPr lang="sr-Cyrl-RS" sz="1200" dirty="0" smtClean="0">
                          <a:effectLst/>
                          <a:latin typeface="Times New Roman" pitchFamily="18" charset="0"/>
                          <a:ea typeface="Times New Roman"/>
                          <a:cs typeface="Times New Roman" pitchFamily="18" charset="0"/>
                        </a:rPr>
                        <a:t>00.000,00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0,</a:t>
                      </a:r>
                      <a:r>
                        <a:rPr lang="en-US" sz="1200" dirty="0" smtClean="0">
                          <a:effectLst/>
                          <a:latin typeface="Times New Roman" pitchFamily="18" charset="0"/>
                          <a:ea typeface="Times New Roman"/>
                          <a:cs typeface="Times New Roman" pitchFamily="18" charset="0"/>
                        </a:rPr>
                        <a:t>10</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03"/>
                  </a:ext>
                </a:extLst>
              </a:tr>
              <a:tr h="211911">
                <a:tc>
                  <a:txBody>
                    <a:bodyPr/>
                    <a:lstStyle/>
                    <a:p>
                      <a:pPr marL="0" marR="0" algn="ctr">
                        <a:spcBef>
                          <a:spcPts val="0"/>
                        </a:spcBef>
                        <a:spcAft>
                          <a:spcPts val="0"/>
                        </a:spcAft>
                      </a:pPr>
                      <a:r>
                        <a:rPr lang="en-US" sz="1000">
                          <a:effectLst/>
                          <a:latin typeface="Times New Roman" pitchFamily="18" charset="0"/>
                          <a:cs typeface="Times New Roman" pitchFamily="18" charset="0"/>
                        </a:rPr>
                        <a:t>4.</a:t>
                      </a:r>
                      <a:endParaRPr lang="en-US" sz="1200">
                        <a:effectLst/>
                        <a:latin typeface="Times New Roman" pitchFamily="18" charset="0"/>
                        <a:ea typeface="Times New Roman"/>
                        <a:cs typeface="Times New Roman" pitchFamily="18" charset="0"/>
                      </a:endParaRPr>
                    </a:p>
                  </a:txBody>
                  <a:tcPr marL="68580" marR="68580" marT="0" marB="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Cyrl-RS" sz="1500" dirty="0">
                          <a:effectLst/>
                          <a:latin typeface="Times New Roman" pitchFamily="18" charset="0"/>
                          <a:cs typeface="Times New Roman" pitchFamily="18" charset="0"/>
                        </a:rPr>
                        <a:t>Општинска </a:t>
                      </a:r>
                      <a:r>
                        <a:rPr lang="en-US" sz="1500" dirty="0" err="1" smtClean="0">
                          <a:effectLst/>
                          <a:latin typeface="Times New Roman" pitchFamily="18" charset="0"/>
                          <a:cs typeface="Times New Roman" pitchFamily="18" charset="0"/>
                        </a:rPr>
                        <a:t>управа</a:t>
                      </a:r>
                      <a:r>
                        <a:rPr lang="sr-Cyrl-RS" sz="1500" dirty="0" smtClean="0">
                          <a:effectLst/>
                          <a:latin typeface="Times New Roman" pitchFamily="18" charset="0"/>
                          <a:cs typeface="Times New Roman" pitchFamily="18" charset="0"/>
                        </a:rPr>
                        <a:t> Бајина</a:t>
                      </a:r>
                      <a:r>
                        <a:rPr lang="sr-Cyrl-RS" sz="1500" baseline="0" dirty="0" smtClean="0">
                          <a:effectLst/>
                          <a:latin typeface="Times New Roman" pitchFamily="18" charset="0"/>
                          <a:cs typeface="Times New Roman" pitchFamily="18" charset="0"/>
                        </a:rPr>
                        <a:t> Башта</a:t>
                      </a:r>
                      <a:endParaRPr lang="en-US" sz="1200" dirty="0">
                        <a:solidFill>
                          <a:srgbClr val="FF0000"/>
                        </a:solidFill>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1.1</a:t>
                      </a:r>
                      <a:r>
                        <a:rPr lang="en-US" sz="1200" dirty="0" smtClean="0">
                          <a:effectLst/>
                          <a:latin typeface="Times New Roman" pitchFamily="18" charset="0"/>
                          <a:ea typeface="Times New Roman"/>
                          <a:cs typeface="Times New Roman" pitchFamily="18" charset="0"/>
                        </a:rPr>
                        <a:t>89</a:t>
                      </a:r>
                      <a:r>
                        <a:rPr lang="sr-Cyrl-RS" sz="1200" dirty="0" smtClean="0">
                          <a:effectLst/>
                          <a:latin typeface="Times New Roman" pitchFamily="18" charset="0"/>
                          <a:ea typeface="Times New Roman"/>
                          <a:cs typeface="Times New Roman" pitchFamily="18" charset="0"/>
                        </a:rPr>
                        <a:t>.</a:t>
                      </a:r>
                      <a:r>
                        <a:rPr lang="en-US" sz="1200" dirty="0" smtClean="0">
                          <a:effectLst/>
                          <a:latin typeface="Times New Roman" pitchFamily="18" charset="0"/>
                          <a:ea typeface="Times New Roman"/>
                          <a:cs typeface="Times New Roman" pitchFamily="18" charset="0"/>
                        </a:rPr>
                        <a:t>734</a:t>
                      </a:r>
                      <a:r>
                        <a:rPr lang="sr-Cyrl-RS" sz="1200" dirty="0" smtClean="0">
                          <a:effectLst/>
                          <a:latin typeface="Times New Roman" pitchFamily="18" charset="0"/>
                          <a:ea typeface="Times New Roman"/>
                          <a:cs typeface="Times New Roman" pitchFamily="18" charset="0"/>
                        </a:rPr>
                        <a:t>.</a:t>
                      </a:r>
                      <a:r>
                        <a:rPr lang="en-US" sz="1200" dirty="0" smtClean="0">
                          <a:effectLst/>
                          <a:latin typeface="Times New Roman" pitchFamily="18" charset="0"/>
                          <a:ea typeface="Times New Roman"/>
                          <a:cs typeface="Times New Roman" pitchFamily="18" charset="0"/>
                        </a:rPr>
                        <a:t>878</a:t>
                      </a:r>
                      <a:r>
                        <a:rPr lang="sr-Cyrl-RS" sz="1200" dirty="0" smtClean="0">
                          <a:effectLst/>
                          <a:latin typeface="Times New Roman" pitchFamily="18" charset="0"/>
                          <a:ea typeface="Times New Roman"/>
                          <a:cs typeface="Times New Roman" pitchFamily="18" charset="0"/>
                        </a:rPr>
                        <a:t>,00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7</a:t>
                      </a:r>
                      <a:r>
                        <a:rPr lang="en-US" sz="1200" dirty="0" smtClean="0">
                          <a:effectLst/>
                          <a:latin typeface="Times New Roman" pitchFamily="18" charset="0"/>
                          <a:ea typeface="Times New Roman"/>
                          <a:cs typeface="Times New Roman" pitchFamily="18" charset="0"/>
                        </a:rPr>
                        <a:t>7</a:t>
                      </a:r>
                      <a:r>
                        <a:rPr lang="sr-Cyrl-RS" sz="1200" dirty="0" smtClean="0">
                          <a:effectLst/>
                          <a:latin typeface="Times New Roman" pitchFamily="18" charset="0"/>
                          <a:ea typeface="Times New Roman"/>
                          <a:cs typeface="Times New Roman" pitchFamily="18" charset="0"/>
                        </a:rPr>
                        <a:t>,</a:t>
                      </a:r>
                      <a:r>
                        <a:rPr lang="en-US" sz="1200" dirty="0" smtClean="0">
                          <a:effectLst/>
                          <a:latin typeface="Times New Roman" pitchFamily="18" charset="0"/>
                          <a:ea typeface="Times New Roman"/>
                          <a:cs typeface="Times New Roman" pitchFamily="18" charset="0"/>
                        </a:rPr>
                        <a:t>10</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04"/>
                  </a:ext>
                </a:extLst>
              </a:tr>
              <a:tr h="211911">
                <a:tc>
                  <a:txBody>
                    <a:bodyPr/>
                    <a:lstStyle/>
                    <a:p>
                      <a:pPr marL="0" marR="0" algn="ctr">
                        <a:spcBef>
                          <a:spcPts val="0"/>
                        </a:spcBef>
                        <a:spcAft>
                          <a:spcPts val="0"/>
                        </a:spcAft>
                      </a:pPr>
                      <a:r>
                        <a:rPr lang="en-US" sz="1000">
                          <a:effectLst/>
                          <a:latin typeface="Times New Roman" pitchFamily="18" charset="0"/>
                          <a:cs typeface="Times New Roman" pitchFamily="18" charset="0"/>
                        </a:rPr>
                        <a:t>5.</a:t>
                      </a:r>
                      <a:endParaRPr lang="en-US" sz="1200">
                        <a:effectLst/>
                        <a:latin typeface="Times New Roman" pitchFamily="18" charset="0"/>
                        <a:ea typeface="Times New Roman"/>
                        <a:cs typeface="Times New Roman" pitchFamily="18" charset="0"/>
                      </a:endParaRPr>
                    </a:p>
                  </a:txBody>
                  <a:tcPr marL="68580" marR="68580" marT="0" marB="0" anchor="b"/>
                </a:tc>
                <a:tc>
                  <a:txBody>
                    <a:bodyPr/>
                    <a:lstStyle/>
                    <a:p>
                      <a:pPr marL="0" marR="0">
                        <a:spcBef>
                          <a:spcPts val="0"/>
                        </a:spcBef>
                        <a:spcAft>
                          <a:spcPts val="0"/>
                        </a:spcAft>
                      </a:pPr>
                      <a:r>
                        <a:rPr lang="sr-Cyrl-RS" sz="1500" dirty="0">
                          <a:effectLst/>
                          <a:latin typeface="Times New Roman" pitchFamily="18" charset="0"/>
                          <a:cs typeface="Times New Roman" pitchFamily="18" charset="0"/>
                        </a:rPr>
                        <a:t>Општинско </a:t>
                      </a:r>
                      <a:r>
                        <a:rPr lang="en-US" sz="1500" dirty="0" err="1">
                          <a:effectLst/>
                          <a:latin typeface="Times New Roman" pitchFamily="18" charset="0"/>
                          <a:cs typeface="Times New Roman" pitchFamily="18" charset="0"/>
                        </a:rPr>
                        <a:t>јавно</a:t>
                      </a:r>
                      <a:r>
                        <a:rPr lang="en-US" sz="1500" dirty="0">
                          <a:effectLst/>
                          <a:latin typeface="Times New Roman" pitchFamily="18" charset="0"/>
                          <a:cs typeface="Times New Roman" pitchFamily="18" charset="0"/>
                        </a:rPr>
                        <a:t> </a:t>
                      </a:r>
                      <a:r>
                        <a:rPr lang="en-US" sz="1500" dirty="0" err="1">
                          <a:effectLst/>
                          <a:latin typeface="Times New Roman" pitchFamily="18" charset="0"/>
                          <a:cs typeface="Times New Roman" pitchFamily="18" charset="0"/>
                        </a:rPr>
                        <a:t>правобранилаштво</a:t>
                      </a:r>
                      <a:endParaRPr lang="en-US" sz="15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2.</a:t>
                      </a:r>
                      <a:r>
                        <a:rPr lang="en-US" sz="1200" dirty="0" smtClean="0">
                          <a:effectLst/>
                          <a:latin typeface="Times New Roman" pitchFamily="18" charset="0"/>
                          <a:ea typeface="Times New Roman"/>
                          <a:cs typeface="Times New Roman" pitchFamily="18" charset="0"/>
                        </a:rPr>
                        <a:t>59</a:t>
                      </a:r>
                      <a:r>
                        <a:rPr lang="sr-Cyrl-RS" sz="1200" dirty="0" smtClean="0">
                          <a:effectLst/>
                          <a:latin typeface="Times New Roman" pitchFamily="18" charset="0"/>
                          <a:ea typeface="Times New Roman"/>
                          <a:cs typeface="Times New Roman" pitchFamily="18" charset="0"/>
                        </a:rPr>
                        <a:t>4.000,00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0,1</a:t>
                      </a:r>
                      <a:r>
                        <a:rPr lang="en-US" sz="1200" dirty="0" smtClean="0">
                          <a:effectLst/>
                          <a:latin typeface="Times New Roman" pitchFamily="18" charset="0"/>
                          <a:ea typeface="Times New Roman"/>
                          <a:cs typeface="Times New Roman" pitchFamily="18" charset="0"/>
                        </a:rPr>
                        <a:t>7</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05"/>
                  </a:ext>
                </a:extLst>
              </a:tr>
              <a:tr h="33369">
                <a:tc>
                  <a:txBody>
                    <a:bodyPr/>
                    <a:lstStyle/>
                    <a:p>
                      <a:pPr marL="0" marR="0" algn="ctr">
                        <a:spcBef>
                          <a:spcPts val="0"/>
                        </a:spcBef>
                        <a:spcAft>
                          <a:spcPts val="0"/>
                        </a:spcAft>
                      </a:pPr>
                      <a:r>
                        <a:rPr lang="en-US" sz="1000">
                          <a:effectLst/>
                          <a:latin typeface="Times New Roman" pitchFamily="18" charset="0"/>
                          <a:cs typeface="Times New Roman" pitchFamily="18" charset="0"/>
                        </a:rPr>
                        <a:t>6.</a:t>
                      </a:r>
                      <a:endParaRPr lang="en-US" sz="1200">
                        <a:effectLst/>
                        <a:latin typeface="Times New Roman" pitchFamily="18" charset="0"/>
                        <a:ea typeface="Times New Roman"/>
                        <a:cs typeface="Times New Roman" pitchFamily="18" charset="0"/>
                      </a:endParaRPr>
                    </a:p>
                  </a:txBody>
                  <a:tcPr marL="68580" marR="68580" marT="0" marB="0" anchor="b"/>
                </a:tc>
                <a:tc>
                  <a:txBody>
                    <a:bodyPr/>
                    <a:lstStyle/>
                    <a:p>
                      <a:pPr marL="0" marR="0">
                        <a:spcBef>
                          <a:spcPts val="0"/>
                        </a:spcBef>
                        <a:spcAft>
                          <a:spcPts val="0"/>
                        </a:spcAft>
                      </a:pPr>
                      <a:r>
                        <a:rPr lang="sr-Cyrl-RS" sz="1500" dirty="0" smtClean="0">
                          <a:effectLst/>
                          <a:latin typeface="Times New Roman" pitchFamily="18" charset="0"/>
                          <a:ea typeface="Times New Roman"/>
                          <a:cs typeface="Times New Roman" pitchFamily="18" charset="0"/>
                        </a:rPr>
                        <a:t>Предшколска</a:t>
                      </a:r>
                      <a:r>
                        <a:rPr lang="sr-Cyrl-RS" sz="1500" baseline="0" dirty="0" smtClean="0">
                          <a:effectLst/>
                          <a:latin typeface="Times New Roman" pitchFamily="18" charset="0"/>
                          <a:ea typeface="Times New Roman"/>
                          <a:cs typeface="Times New Roman" pitchFamily="18" charset="0"/>
                        </a:rPr>
                        <a:t> установа “Невен” Бајина Башта</a:t>
                      </a:r>
                      <a:endParaRPr lang="en-US" sz="15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1</a:t>
                      </a:r>
                      <a:r>
                        <a:rPr lang="en-US" sz="1200" dirty="0" smtClean="0">
                          <a:effectLst/>
                          <a:latin typeface="Times New Roman" pitchFamily="18" charset="0"/>
                          <a:ea typeface="Times New Roman"/>
                          <a:cs typeface="Times New Roman" pitchFamily="18" charset="0"/>
                        </a:rPr>
                        <a:t>41</a:t>
                      </a:r>
                      <a:r>
                        <a:rPr lang="sr-Cyrl-RS" sz="1200" dirty="0" smtClean="0">
                          <a:effectLst/>
                          <a:latin typeface="Times New Roman" pitchFamily="18" charset="0"/>
                          <a:ea typeface="Times New Roman"/>
                          <a:cs typeface="Times New Roman" pitchFamily="18" charset="0"/>
                        </a:rPr>
                        <a:t>.5</a:t>
                      </a:r>
                      <a:r>
                        <a:rPr lang="en-US" sz="1200" dirty="0" smtClean="0">
                          <a:effectLst/>
                          <a:latin typeface="Times New Roman" pitchFamily="18" charset="0"/>
                          <a:ea typeface="Times New Roman"/>
                          <a:cs typeface="Times New Roman" pitchFamily="18" charset="0"/>
                        </a:rPr>
                        <a:t>35</a:t>
                      </a:r>
                      <a:r>
                        <a:rPr lang="sr-Cyrl-RS" sz="1200" dirty="0" smtClean="0">
                          <a:effectLst/>
                          <a:latin typeface="Times New Roman" pitchFamily="18" charset="0"/>
                          <a:ea typeface="Times New Roman"/>
                          <a:cs typeface="Times New Roman" pitchFamily="18" charset="0"/>
                        </a:rPr>
                        <a:t>.000,00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en-US" sz="1200" dirty="0" smtClean="0">
                          <a:effectLst/>
                          <a:latin typeface="Times New Roman" pitchFamily="18" charset="0"/>
                          <a:ea typeface="Times New Roman"/>
                          <a:cs typeface="Times New Roman" pitchFamily="18" charset="0"/>
                        </a:rPr>
                        <a:t>9,17</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06"/>
                  </a:ext>
                </a:extLst>
              </a:tr>
              <a:tr h="211911">
                <a:tc>
                  <a:txBody>
                    <a:bodyPr/>
                    <a:lstStyle/>
                    <a:p>
                      <a:pPr marL="0" marR="0" algn="ctr">
                        <a:spcBef>
                          <a:spcPts val="0"/>
                        </a:spcBef>
                        <a:spcAft>
                          <a:spcPts val="0"/>
                        </a:spcAft>
                      </a:pPr>
                      <a:r>
                        <a:rPr lang="sr-Cyrl-RS" sz="1000" dirty="0" smtClean="0">
                          <a:effectLst/>
                          <a:latin typeface="Times New Roman" pitchFamily="18" charset="0"/>
                          <a:cs typeface="Times New Roman" pitchFamily="18" charset="0"/>
                        </a:rPr>
                        <a:t>7</a:t>
                      </a:r>
                      <a:r>
                        <a:rPr lang="en-US" sz="1000" dirty="0" smtClean="0">
                          <a:effectLst/>
                          <a:latin typeface="Times New Roman" pitchFamily="18" charset="0"/>
                          <a:cs typeface="Times New Roman" pitchFamily="18" charset="0"/>
                        </a:rPr>
                        <a:t>.</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spcBef>
                          <a:spcPts val="0"/>
                        </a:spcBef>
                        <a:spcAft>
                          <a:spcPts val="0"/>
                        </a:spcAft>
                      </a:pPr>
                      <a:r>
                        <a:rPr lang="sr-Cyrl-RS" sz="1500" dirty="0" smtClean="0">
                          <a:effectLst/>
                          <a:latin typeface="Times New Roman" pitchFamily="18" charset="0"/>
                          <a:ea typeface="Times New Roman"/>
                          <a:cs typeface="Times New Roman" pitchFamily="18" charset="0"/>
                        </a:rPr>
                        <a:t>Народна</a:t>
                      </a:r>
                      <a:r>
                        <a:rPr lang="sr-Cyrl-RS" sz="1500" baseline="0" dirty="0" smtClean="0">
                          <a:effectLst/>
                          <a:latin typeface="Times New Roman" pitchFamily="18" charset="0"/>
                          <a:ea typeface="Times New Roman"/>
                          <a:cs typeface="Times New Roman" pitchFamily="18" charset="0"/>
                        </a:rPr>
                        <a:t> библиотека “Милош Требињац” Бајина Башта</a:t>
                      </a:r>
                      <a:endParaRPr lang="en-US" sz="15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1</a:t>
                      </a:r>
                      <a:r>
                        <a:rPr lang="en-US" sz="1200" dirty="0" smtClean="0">
                          <a:effectLst/>
                          <a:latin typeface="Times New Roman" pitchFamily="18" charset="0"/>
                          <a:ea typeface="Times New Roman"/>
                          <a:cs typeface="Times New Roman" pitchFamily="18" charset="0"/>
                        </a:rPr>
                        <a:t>7.970</a:t>
                      </a:r>
                      <a:r>
                        <a:rPr lang="sr-Cyrl-RS" sz="1200" dirty="0" smtClean="0">
                          <a:effectLst/>
                          <a:latin typeface="Times New Roman" pitchFamily="18" charset="0"/>
                          <a:ea typeface="Times New Roman"/>
                          <a:cs typeface="Times New Roman" pitchFamily="18" charset="0"/>
                        </a:rPr>
                        <a:t>.000,00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en-US" sz="1200" dirty="0" smtClean="0">
                          <a:effectLst/>
                          <a:latin typeface="Times New Roman" pitchFamily="18" charset="0"/>
                          <a:ea typeface="Times New Roman"/>
                          <a:cs typeface="Times New Roman" pitchFamily="18" charset="0"/>
                        </a:rPr>
                        <a:t>1.17</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08"/>
                  </a:ext>
                </a:extLst>
              </a:tr>
              <a:tr h="211911">
                <a:tc>
                  <a:txBody>
                    <a:bodyPr/>
                    <a:lstStyle/>
                    <a:p>
                      <a:pPr marL="0" marR="0" algn="ctr">
                        <a:spcBef>
                          <a:spcPts val="0"/>
                        </a:spcBef>
                        <a:spcAft>
                          <a:spcPts val="0"/>
                        </a:spcAft>
                      </a:pPr>
                      <a:r>
                        <a:rPr lang="sr-Cyrl-RS" sz="1000" dirty="0" smtClean="0">
                          <a:effectLst/>
                          <a:latin typeface="Times New Roman" pitchFamily="18" charset="0"/>
                          <a:cs typeface="Times New Roman" pitchFamily="18" charset="0"/>
                        </a:rPr>
                        <a:t>8</a:t>
                      </a:r>
                      <a:r>
                        <a:rPr lang="en-US" sz="1000" dirty="0" smtClean="0">
                          <a:effectLst/>
                          <a:latin typeface="Times New Roman" pitchFamily="18" charset="0"/>
                          <a:cs typeface="Times New Roman" pitchFamily="18" charset="0"/>
                        </a:rPr>
                        <a:t>.</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spcBef>
                          <a:spcPts val="0"/>
                        </a:spcBef>
                        <a:spcAft>
                          <a:spcPts val="0"/>
                        </a:spcAft>
                      </a:pPr>
                      <a:r>
                        <a:rPr lang="sr-Cyrl-RS" sz="1500" dirty="0" smtClean="0">
                          <a:effectLst/>
                          <a:latin typeface="Times New Roman" pitchFamily="18" charset="0"/>
                          <a:ea typeface="Times New Roman"/>
                          <a:cs typeface="Times New Roman" pitchFamily="18" charset="0"/>
                        </a:rPr>
                        <a:t>Установа</a:t>
                      </a:r>
                      <a:r>
                        <a:rPr lang="sr-Cyrl-RS" sz="1500" baseline="0" dirty="0" smtClean="0">
                          <a:effectLst/>
                          <a:latin typeface="Times New Roman" pitchFamily="18" charset="0"/>
                          <a:ea typeface="Times New Roman"/>
                          <a:cs typeface="Times New Roman" pitchFamily="18" charset="0"/>
                        </a:rPr>
                        <a:t> “Култура” Бајина Башта</a:t>
                      </a:r>
                      <a:endParaRPr lang="en-US" sz="15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en-US" sz="1200" dirty="0" smtClean="0">
                          <a:effectLst/>
                          <a:latin typeface="Times New Roman" pitchFamily="18" charset="0"/>
                          <a:ea typeface="Times New Roman"/>
                          <a:cs typeface="Times New Roman" pitchFamily="18" charset="0"/>
                        </a:rPr>
                        <a:t>63.468.</a:t>
                      </a:r>
                      <a:r>
                        <a:rPr lang="sr-Cyrl-RS" sz="1200" dirty="0" smtClean="0">
                          <a:effectLst/>
                          <a:latin typeface="Times New Roman" pitchFamily="18" charset="0"/>
                          <a:ea typeface="Times New Roman"/>
                          <a:cs typeface="Times New Roman" pitchFamily="18" charset="0"/>
                        </a:rPr>
                        <a:t>000,00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4,</a:t>
                      </a:r>
                      <a:r>
                        <a:rPr lang="en-US" sz="1200" dirty="0" smtClean="0">
                          <a:effectLst/>
                          <a:latin typeface="Times New Roman" pitchFamily="18" charset="0"/>
                          <a:ea typeface="Times New Roman"/>
                          <a:cs typeface="Times New Roman" pitchFamily="18" charset="0"/>
                        </a:rPr>
                        <a:t>11</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10"/>
                  </a:ext>
                </a:extLst>
              </a:tr>
              <a:tr h="211911">
                <a:tc>
                  <a:txBody>
                    <a:bodyPr/>
                    <a:lstStyle/>
                    <a:p>
                      <a:pPr marL="0" marR="0" algn="ctr">
                        <a:spcBef>
                          <a:spcPts val="0"/>
                        </a:spcBef>
                        <a:spcAft>
                          <a:spcPts val="0"/>
                        </a:spcAft>
                      </a:pPr>
                      <a:r>
                        <a:rPr lang="sr-Cyrl-RS" sz="1000" dirty="0" smtClean="0">
                          <a:effectLst/>
                          <a:latin typeface="Times New Roman" pitchFamily="18" charset="0"/>
                          <a:cs typeface="Times New Roman" pitchFamily="18" charset="0"/>
                        </a:rPr>
                        <a:t>9</a:t>
                      </a:r>
                      <a:r>
                        <a:rPr lang="en-US" sz="1000" dirty="0" smtClean="0">
                          <a:effectLst/>
                          <a:latin typeface="Times New Roman" pitchFamily="18" charset="0"/>
                          <a:cs typeface="Times New Roman" pitchFamily="18" charset="0"/>
                        </a:rPr>
                        <a:t>.</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spcBef>
                          <a:spcPts val="0"/>
                        </a:spcBef>
                        <a:spcAft>
                          <a:spcPts val="0"/>
                        </a:spcAft>
                      </a:pPr>
                      <a:r>
                        <a:rPr lang="sr-Cyrl-RS" sz="1500" dirty="0" smtClean="0">
                          <a:solidFill>
                            <a:schemeClr val="tx1"/>
                          </a:solidFill>
                          <a:effectLst/>
                          <a:latin typeface="Times New Roman" pitchFamily="18" charset="0"/>
                          <a:ea typeface="Times New Roman"/>
                          <a:cs typeface="Times New Roman" pitchFamily="18" charset="0"/>
                        </a:rPr>
                        <a:t>Туристичка организација “Тара-Дрина” Бајина Башта</a:t>
                      </a:r>
                      <a:endParaRPr lang="en-US" sz="1500" dirty="0">
                        <a:solidFill>
                          <a:schemeClr val="tx1"/>
                        </a:solidFill>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en-US" sz="1200" dirty="0" smtClean="0">
                          <a:effectLst/>
                          <a:latin typeface="Times New Roman" pitchFamily="18" charset="0"/>
                          <a:ea typeface="Times New Roman"/>
                          <a:cs typeface="Times New Roman" pitchFamily="18" charset="0"/>
                        </a:rPr>
                        <a:t>97.380.</a:t>
                      </a:r>
                      <a:r>
                        <a:rPr lang="sr-Cyrl-RS" sz="1200" dirty="0" smtClean="0">
                          <a:effectLst/>
                          <a:latin typeface="Times New Roman" pitchFamily="18" charset="0"/>
                          <a:ea typeface="Times New Roman"/>
                          <a:cs typeface="Times New Roman" pitchFamily="18" charset="0"/>
                        </a:rPr>
                        <a:t>000,00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en-US" sz="1200" dirty="0" smtClean="0">
                          <a:effectLst/>
                          <a:latin typeface="Times New Roman" pitchFamily="18" charset="0"/>
                          <a:ea typeface="Times New Roman"/>
                          <a:cs typeface="Times New Roman" pitchFamily="18" charset="0"/>
                        </a:rPr>
                        <a:t>6,31</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15"/>
                  </a:ext>
                </a:extLst>
              </a:tr>
              <a:tr h="211911">
                <a:tc>
                  <a:txBody>
                    <a:bodyPr/>
                    <a:lstStyle/>
                    <a:p>
                      <a:pPr marL="0" marR="0" algn="ctr">
                        <a:spcBef>
                          <a:spcPts val="0"/>
                        </a:spcBef>
                        <a:spcAft>
                          <a:spcPts val="0"/>
                        </a:spcAft>
                      </a:pPr>
                      <a:r>
                        <a:rPr lang="en-US" sz="1000" dirty="0" smtClean="0">
                          <a:effectLst/>
                          <a:latin typeface="Times New Roman" pitchFamily="18" charset="0"/>
                          <a:cs typeface="Times New Roman" pitchFamily="18" charset="0"/>
                        </a:rPr>
                        <a:t>1</a:t>
                      </a:r>
                      <a:r>
                        <a:rPr lang="sr-Cyrl-RS" sz="1000" dirty="0" smtClean="0">
                          <a:effectLst/>
                          <a:latin typeface="Times New Roman" pitchFamily="18" charset="0"/>
                          <a:cs typeface="Times New Roman" pitchFamily="18" charset="0"/>
                        </a:rPr>
                        <a:t>0</a:t>
                      </a:r>
                      <a:r>
                        <a:rPr lang="en-US" sz="1000" dirty="0" smtClean="0">
                          <a:effectLst/>
                          <a:latin typeface="Times New Roman" pitchFamily="18" charset="0"/>
                          <a:cs typeface="Times New Roman" pitchFamily="18" charset="0"/>
                        </a:rPr>
                        <a:t>.</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just">
                        <a:spcBef>
                          <a:spcPts val="0"/>
                        </a:spcBef>
                        <a:spcAft>
                          <a:spcPts val="0"/>
                        </a:spcAft>
                      </a:pPr>
                      <a:r>
                        <a:rPr lang="sr-Cyrl-RS" sz="1500" dirty="0" smtClean="0">
                          <a:solidFill>
                            <a:schemeClr val="tx1"/>
                          </a:solidFill>
                          <a:effectLst/>
                          <a:latin typeface="Times New Roman" pitchFamily="18" charset="0"/>
                          <a:ea typeface="Times New Roman"/>
                          <a:cs typeface="Times New Roman" pitchFamily="18" charset="0"/>
                        </a:rPr>
                        <a:t>Месне заједнице</a:t>
                      </a:r>
                      <a:endParaRPr lang="en-US" sz="15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gn="r">
                        <a:spcBef>
                          <a:spcPts val="0"/>
                        </a:spcBef>
                        <a:spcAft>
                          <a:spcPts val="0"/>
                        </a:spcAft>
                      </a:pPr>
                      <a:r>
                        <a:rPr lang="en-US" sz="1200" dirty="0" smtClean="0">
                          <a:effectLst/>
                          <a:latin typeface="Times New Roman" pitchFamily="18" charset="0"/>
                          <a:ea typeface="Times New Roman"/>
                          <a:cs typeface="Times New Roman" pitchFamily="18" charset="0"/>
                        </a:rPr>
                        <a:t>85</a:t>
                      </a:r>
                      <a:r>
                        <a:rPr lang="sr-Cyrl-RS" sz="1200" dirty="0" smtClean="0">
                          <a:effectLst/>
                          <a:latin typeface="Times New Roman" pitchFamily="18" charset="0"/>
                          <a:ea typeface="Times New Roman"/>
                          <a:cs typeface="Times New Roman" pitchFamily="18" charset="0"/>
                        </a:rPr>
                        <a:t>0.000,00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0,0</a:t>
                      </a:r>
                      <a:r>
                        <a:rPr lang="en-US" sz="1200" dirty="0" smtClean="0">
                          <a:effectLst/>
                          <a:latin typeface="Times New Roman" pitchFamily="18" charset="0"/>
                          <a:ea typeface="Times New Roman"/>
                          <a:cs typeface="Times New Roman" pitchFamily="18" charset="0"/>
                        </a:rPr>
                        <a:t>6</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16"/>
                  </a:ext>
                </a:extLst>
              </a:tr>
              <a:tr h="211911">
                <a:tc>
                  <a:txBody>
                    <a:bodyPr/>
                    <a:lstStyle/>
                    <a:p>
                      <a:endParaRPr lang="en-US" dirty="0"/>
                    </a:p>
                  </a:txBody>
                  <a:tcPr marL="68580" marR="68580" marT="0" marB="0" anchor="b"/>
                </a:tc>
                <a:tc>
                  <a:txBody>
                    <a:bodyPr/>
                    <a:lstStyle/>
                    <a:p>
                      <a:pPr marL="0" marR="0" algn="just">
                        <a:spcBef>
                          <a:spcPts val="0"/>
                        </a:spcBef>
                        <a:spcAft>
                          <a:spcPts val="0"/>
                        </a:spcAft>
                      </a:pPr>
                      <a:endParaRPr lang="en-US" sz="1200" dirty="0">
                        <a:effectLst/>
                        <a:latin typeface="Times New Roman" pitchFamily="18" charset="0"/>
                        <a:ea typeface="Times New Roman"/>
                        <a:cs typeface="Times New Roman" pitchFamily="18" charset="0"/>
                      </a:endParaRPr>
                    </a:p>
                  </a:txBody>
                  <a:tcPr marL="68580" marR="68580" marT="0" marB="0"/>
                </a:tc>
                <a:tc>
                  <a:txBody>
                    <a:bodyPr/>
                    <a:lstStyle/>
                    <a:p>
                      <a:pPr marL="0" marR="0" algn="r">
                        <a:spcBef>
                          <a:spcPts val="0"/>
                        </a:spcBef>
                        <a:spcAft>
                          <a:spcPts val="0"/>
                        </a:spcAft>
                      </a:pP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17"/>
                  </a:ext>
                </a:extLst>
              </a:tr>
              <a:tr h="211911">
                <a:tc>
                  <a:txBody>
                    <a:bodyPr/>
                    <a:lstStyle/>
                    <a:p>
                      <a:endParaRPr lang="en-US"/>
                    </a:p>
                  </a:txBody>
                  <a:tcPr marL="68580" marR="68580" marT="0" marB="0" anchor="b"/>
                </a:tc>
                <a:tc>
                  <a:txBody>
                    <a:bodyPr/>
                    <a:lstStyle/>
                    <a:p>
                      <a:pPr marL="0" marR="0" algn="just">
                        <a:spcBef>
                          <a:spcPts val="0"/>
                        </a:spcBef>
                        <a:spcAft>
                          <a:spcPts val="0"/>
                        </a:spcAft>
                      </a:pPr>
                      <a:endParaRPr lang="en-US" sz="1200" dirty="0">
                        <a:effectLst/>
                        <a:latin typeface="Times New Roman" pitchFamily="18" charset="0"/>
                        <a:ea typeface="Times New Roman"/>
                        <a:cs typeface="Times New Roman" pitchFamily="18" charset="0"/>
                      </a:endParaRPr>
                    </a:p>
                  </a:txBody>
                  <a:tcPr marL="68580" marR="68580" marT="0" marB="0"/>
                </a:tc>
                <a:tc>
                  <a:txBody>
                    <a:bodyPr/>
                    <a:lstStyle/>
                    <a:p>
                      <a:pPr marL="0" marR="0" algn="r">
                        <a:spcBef>
                          <a:spcPts val="0"/>
                        </a:spcBef>
                        <a:spcAft>
                          <a:spcPts val="0"/>
                        </a:spcAft>
                      </a:pP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18"/>
                  </a:ext>
                </a:extLst>
              </a:tr>
              <a:tr h="211911">
                <a:tc>
                  <a:txBody>
                    <a:bodyPr/>
                    <a:lstStyle/>
                    <a:p>
                      <a:endParaRPr lang="en-US" dirty="0"/>
                    </a:p>
                  </a:txBody>
                  <a:tcPr marL="68580" marR="68580" marT="0" marB="0" anchor="b"/>
                </a:tc>
                <a:tc>
                  <a:txBody>
                    <a:bodyPr/>
                    <a:lstStyle/>
                    <a:p>
                      <a:pPr marL="0" marR="0" algn="just">
                        <a:spcBef>
                          <a:spcPts val="0"/>
                        </a:spcBef>
                        <a:spcAft>
                          <a:spcPts val="0"/>
                        </a:spcAft>
                      </a:pPr>
                      <a:endParaRPr lang="en-US" sz="1200" dirty="0">
                        <a:effectLst/>
                        <a:latin typeface="Times New Roman" pitchFamily="18" charset="0"/>
                        <a:ea typeface="Times New Roman"/>
                        <a:cs typeface="Times New Roman" pitchFamily="18" charset="0"/>
                      </a:endParaRPr>
                    </a:p>
                  </a:txBody>
                  <a:tcPr marL="68580" marR="68580" marT="0" marB="0"/>
                </a:tc>
                <a:tc>
                  <a:txBody>
                    <a:bodyPr/>
                    <a:lstStyle/>
                    <a:p>
                      <a:pPr marL="0" marR="0" algn="r">
                        <a:spcBef>
                          <a:spcPts val="0"/>
                        </a:spcBef>
                        <a:spcAft>
                          <a:spcPts val="0"/>
                        </a:spcAft>
                      </a:pPr>
                      <a:endParaRPr lang="en-US" sz="120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19"/>
                  </a:ext>
                </a:extLst>
              </a:tr>
              <a:tr h="211911">
                <a:tc>
                  <a:txBody>
                    <a:bodyPr/>
                    <a:lstStyle/>
                    <a:p>
                      <a:pPr marL="0" marR="0" algn="ctr">
                        <a:spcBef>
                          <a:spcPts val="0"/>
                        </a:spcBef>
                        <a:spcAft>
                          <a:spcPts val="0"/>
                        </a:spcAft>
                      </a:pPr>
                      <a:r>
                        <a:rPr lang="en-US" sz="1000">
                          <a:effectLst/>
                          <a:latin typeface="Times New Roman" pitchFamily="18" charset="0"/>
                          <a:cs typeface="Times New Roman" pitchFamily="18" charset="0"/>
                        </a:rPr>
                        <a:t> </a:t>
                      </a:r>
                      <a:endParaRPr lang="en-US" sz="1200">
                        <a:effectLst/>
                        <a:latin typeface="Times New Roman" pitchFamily="18" charset="0"/>
                        <a:ea typeface="Times New Roman"/>
                        <a:cs typeface="Times New Roman" pitchFamily="18" charset="0"/>
                      </a:endParaRPr>
                    </a:p>
                  </a:txBody>
                  <a:tcPr marL="68580" marR="68580" marT="0" marB="0" anchor="b"/>
                </a:tc>
                <a:tc>
                  <a:txBody>
                    <a:bodyPr/>
                    <a:lstStyle/>
                    <a:p>
                      <a:pPr marL="0" marR="0" algn="ctr">
                        <a:spcBef>
                          <a:spcPts val="0"/>
                        </a:spcBef>
                        <a:spcAft>
                          <a:spcPts val="0"/>
                        </a:spcAft>
                      </a:pPr>
                      <a:r>
                        <a:rPr lang="en-US" sz="1000" dirty="0">
                          <a:effectLst/>
                          <a:latin typeface="Times New Roman" pitchFamily="18" charset="0"/>
                          <a:cs typeface="Times New Roman" pitchFamily="18" charset="0"/>
                        </a:rPr>
                        <a:t>У К У П Н О:</a:t>
                      </a:r>
                      <a:endParaRPr lang="en-US" sz="1200" b="1"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smtClean="0">
                          <a:effectLst/>
                          <a:latin typeface="Times New Roman" pitchFamily="18" charset="0"/>
                          <a:ea typeface="Times New Roman"/>
                          <a:cs typeface="Times New Roman" pitchFamily="18" charset="0"/>
                        </a:rPr>
                        <a:t>1.</a:t>
                      </a:r>
                      <a:r>
                        <a:rPr lang="en-US" sz="1200" dirty="0" smtClean="0">
                          <a:effectLst/>
                          <a:latin typeface="Times New Roman" pitchFamily="18" charset="0"/>
                          <a:ea typeface="Times New Roman"/>
                          <a:cs typeface="Times New Roman" pitchFamily="18" charset="0"/>
                        </a:rPr>
                        <a:t>543.014.878</a:t>
                      </a:r>
                      <a:r>
                        <a:rPr lang="sr-Cyrl-RS" sz="1200" dirty="0" smtClean="0">
                          <a:effectLst/>
                          <a:latin typeface="Times New Roman" pitchFamily="18" charset="0"/>
                          <a:ea typeface="Times New Roman"/>
                          <a:cs typeface="Times New Roman" pitchFamily="18" charset="0"/>
                        </a:rPr>
                        <a:t>,00</a:t>
                      </a:r>
                      <a:endParaRPr lang="en-US" sz="1200" dirty="0">
                        <a:effectLst/>
                        <a:latin typeface="Times New Roman" pitchFamily="18" charset="0"/>
                        <a:ea typeface="Times New Roman"/>
                        <a:cs typeface="Times New Roman" pitchFamily="18" charset="0"/>
                      </a:endParaRPr>
                    </a:p>
                  </a:txBody>
                  <a:tcPr marL="68580" marR="68580" marT="0" marB="0" anchor="b"/>
                </a:tc>
                <a:tc>
                  <a:txBody>
                    <a:bodyPr/>
                    <a:lstStyle/>
                    <a:p>
                      <a:pPr marL="0" marR="0" algn="r">
                        <a:spcBef>
                          <a:spcPts val="0"/>
                        </a:spcBef>
                        <a:spcAft>
                          <a:spcPts val="0"/>
                        </a:spcAft>
                      </a:pPr>
                      <a:r>
                        <a:rPr lang="sr-Cyrl-RS" sz="1200" dirty="0">
                          <a:effectLst/>
                          <a:latin typeface="Times New Roman" pitchFamily="18" charset="0"/>
                          <a:ea typeface="Times New Roman"/>
                          <a:cs typeface="Times New Roman" pitchFamily="18" charset="0"/>
                        </a:rPr>
                        <a:t>100</a:t>
                      </a:r>
                      <a:endParaRPr lang="en-US" sz="1200" dirty="0">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20"/>
                  </a:ext>
                </a:extLst>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 xmlns:p14="http://schemas.microsoft.com/office/powerpoint/2010/main" val="2847613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 xmlns:p14="http://schemas.microsoft.com/office/powerpoint/2010/main" val="3939125498"/>
              </p:ext>
            </p:extLst>
          </p:nvPr>
        </p:nvGraphicFramePr>
        <p:xfrm>
          <a:off x="990600" y="762523"/>
          <a:ext cx="7619999" cy="5958317"/>
        </p:xfrm>
        <a:graphic>
          <a:graphicData uri="http://schemas.openxmlformats.org/drawingml/2006/table">
            <a:tbl>
              <a:tblPr firstRow="1" firstCol="1" bandRow="1">
                <a:tableStyleId>{E8B1032C-EA38-4F05-BA0D-38AFFFC7BED3}</a:tableStyleId>
              </a:tblPr>
              <a:tblGrid>
                <a:gridCol w="4182014">
                  <a:extLst>
                    <a:ext uri="{9D8B030D-6E8A-4147-A177-3AD203B41FA5}">
                      <a16:colId xmlns="" xmlns:a16="http://schemas.microsoft.com/office/drawing/2014/main" val="20000"/>
                    </a:ext>
                  </a:extLst>
                </a:gridCol>
                <a:gridCol w="990085">
                  <a:extLst>
                    <a:ext uri="{9D8B030D-6E8A-4147-A177-3AD203B41FA5}">
                      <a16:colId xmlns="" xmlns:a16="http://schemas.microsoft.com/office/drawing/2014/main" val="20001"/>
                    </a:ext>
                  </a:extLst>
                </a:gridCol>
                <a:gridCol w="1187716">
                  <a:extLst>
                    <a:ext uri="{9D8B030D-6E8A-4147-A177-3AD203B41FA5}">
                      <a16:colId xmlns="" xmlns:a16="http://schemas.microsoft.com/office/drawing/2014/main" val="20002"/>
                    </a:ext>
                  </a:extLst>
                </a:gridCol>
                <a:gridCol w="1260184">
                  <a:extLst>
                    <a:ext uri="{9D8B030D-6E8A-4147-A177-3AD203B41FA5}">
                      <a16:colId xmlns="" xmlns:a16="http://schemas.microsoft.com/office/drawing/2014/main" val="20003"/>
                    </a:ext>
                  </a:extLst>
                </a:gridCol>
              </a:tblGrid>
              <a:tr h="478969">
                <a:tc rowSpan="2">
                  <a:txBody>
                    <a:bodyPr/>
                    <a:lstStyle/>
                    <a:p>
                      <a:pPr marL="0" marR="0" algn="ctr">
                        <a:spcBef>
                          <a:spcPts val="0"/>
                        </a:spcBef>
                        <a:spcAft>
                          <a:spcPts val="0"/>
                        </a:spcAft>
                      </a:pPr>
                      <a:r>
                        <a:rPr lang="sr-Cyrl-RS" sz="1600" dirty="0">
                          <a:effectLst/>
                          <a:latin typeface="Times New Roman" pitchFamily="18" charset="0"/>
                          <a:cs typeface="Times New Roman" pitchFamily="18" charset="0"/>
                        </a:rPr>
                        <a:t>Назив пројекта</a:t>
                      </a:r>
                      <a:endParaRPr lang="en-US" sz="1600" dirty="0">
                        <a:effectLst/>
                        <a:latin typeface="Times New Roman" pitchFamily="18" charset="0"/>
                        <a:ea typeface="Times New Roman"/>
                        <a:cs typeface="Times New Roman" pitchFamily="18" charset="0"/>
                      </a:endParaRPr>
                    </a:p>
                  </a:txBody>
                  <a:tcPr marL="68580" marR="68580" marT="0" marB="0" anchor="ctr"/>
                </a:tc>
                <a:tc gridSpan="3">
                  <a:txBody>
                    <a:bodyPr/>
                    <a:lstStyle/>
                    <a:p>
                      <a:pPr marL="0" marR="0" algn="ctr">
                        <a:spcBef>
                          <a:spcPts val="0"/>
                        </a:spcBef>
                        <a:spcAft>
                          <a:spcPts val="0"/>
                        </a:spcAft>
                      </a:pPr>
                      <a:r>
                        <a:rPr lang="en-US" sz="1600" dirty="0">
                          <a:effectLst/>
                          <a:latin typeface="Times New Roman" pitchFamily="18" charset="0"/>
                          <a:cs typeface="Times New Roman" pitchFamily="18" charset="0"/>
                        </a:rPr>
                        <a:t> </a:t>
                      </a:r>
                      <a:r>
                        <a:rPr lang="sr-Cyrl-RS" sz="1600" dirty="0">
                          <a:effectLst/>
                          <a:latin typeface="Times New Roman" pitchFamily="18" charset="0"/>
                          <a:cs typeface="Times New Roman" pitchFamily="18" charset="0"/>
                        </a:rPr>
                        <a:t>Планирана средства (и</a:t>
                      </a:r>
                      <a:r>
                        <a:rPr lang="en-US" sz="1600" dirty="0" err="1">
                          <a:effectLst/>
                          <a:latin typeface="Times New Roman" pitchFamily="18" charset="0"/>
                          <a:cs typeface="Times New Roman" pitchFamily="18" charset="0"/>
                        </a:rPr>
                        <a:t>знос</a:t>
                      </a:r>
                      <a:r>
                        <a:rPr lang="en-US" sz="1600" dirty="0">
                          <a:effectLst/>
                          <a:latin typeface="Times New Roman" pitchFamily="18" charset="0"/>
                          <a:cs typeface="Times New Roman" pitchFamily="18" charset="0"/>
                        </a:rPr>
                        <a:t> у </a:t>
                      </a:r>
                      <a:r>
                        <a:rPr lang="en-US" sz="1600" dirty="0" err="1">
                          <a:effectLst/>
                          <a:latin typeface="Times New Roman" pitchFamily="18" charset="0"/>
                          <a:cs typeface="Times New Roman" pitchFamily="18" charset="0"/>
                        </a:rPr>
                        <a:t>динарима</a:t>
                      </a:r>
                      <a:r>
                        <a:rPr lang="sr-Cyrl-RS" sz="1600" dirty="0">
                          <a:effectLst/>
                          <a:latin typeface="Times New Roman" pitchFamily="18" charset="0"/>
                          <a:cs typeface="Times New Roman" pitchFamily="18" charset="0"/>
                        </a:rPr>
                        <a:t>)</a:t>
                      </a:r>
                      <a:endParaRPr lang="en-US" sz="1600" dirty="0">
                        <a:effectLst/>
                        <a:latin typeface="Times New Roman" pitchFamily="18" charset="0"/>
                        <a:ea typeface="Times New Roman"/>
                        <a:cs typeface="Times New Roman" pitchFamily="18" charset="0"/>
                      </a:endParaRPr>
                    </a:p>
                  </a:txBody>
                  <a:tcPr marL="68580" marR="68580" marT="0" marB="0" anchor="b"/>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24517">
                <a:tc vMerge="1">
                  <a:txBody>
                    <a:bodyPr/>
                    <a:lstStyle/>
                    <a:p>
                      <a:endParaRPr lang="en-US"/>
                    </a:p>
                  </a:txBody>
                  <a:tcPr/>
                </a:tc>
                <a:tc>
                  <a:txBody>
                    <a:bodyPr/>
                    <a:lstStyle/>
                    <a:p>
                      <a:pPr marL="0" marR="0" algn="ctr">
                        <a:spcBef>
                          <a:spcPts val="0"/>
                        </a:spcBef>
                        <a:spcAft>
                          <a:spcPts val="0"/>
                        </a:spcAft>
                      </a:pPr>
                      <a:r>
                        <a:rPr lang="en-US" sz="1500" dirty="0">
                          <a:effectLst/>
                          <a:latin typeface="Times New Roman" pitchFamily="18" charset="0"/>
                          <a:cs typeface="Times New Roman" pitchFamily="18" charset="0"/>
                        </a:rPr>
                        <a:t>20</a:t>
                      </a:r>
                      <a:r>
                        <a:rPr lang="sr-Cyrl-RS" sz="1500" dirty="0" smtClean="0">
                          <a:effectLst/>
                          <a:latin typeface="Times New Roman" pitchFamily="18" charset="0"/>
                          <a:cs typeface="Times New Roman" pitchFamily="18" charset="0"/>
                        </a:rPr>
                        <a:t>2</a:t>
                      </a:r>
                      <a:r>
                        <a:rPr lang="en-US" sz="1500" dirty="0" smtClean="0">
                          <a:effectLst/>
                          <a:latin typeface="Times New Roman" pitchFamily="18" charset="0"/>
                          <a:cs typeface="Times New Roman" pitchFamily="18" charset="0"/>
                        </a:rPr>
                        <a:t>3</a:t>
                      </a:r>
                      <a:endParaRPr lang="en-US" sz="1500" b="1" i="0" dirty="0">
                        <a:solidFill>
                          <a:schemeClr val="bg1"/>
                        </a:solidFill>
                        <a:effectLst/>
                        <a:latin typeface="Times New Roman" pitchFamily="18" charset="0"/>
                        <a:ea typeface="Times New Roman"/>
                        <a:cs typeface="Times New Roman" pitchFamily="18" charset="0"/>
                      </a:endParaRPr>
                    </a:p>
                  </a:txBody>
                  <a:tcPr marL="68580" marR="68580" marT="0" marB="0" anchor="b"/>
                </a:tc>
                <a:tc>
                  <a:txBody>
                    <a:bodyPr/>
                    <a:lstStyle/>
                    <a:p>
                      <a:pPr marL="0" marR="0" algn="ctr">
                        <a:spcBef>
                          <a:spcPts val="0"/>
                        </a:spcBef>
                        <a:spcAft>
                          <a:spcPts val="0"/>
                        </a:spcAft>
                      </a:pPr>
                      <a:r>
                        <a:rPr lang="en-US" sz="1500" dirty="0">
                          <a:effectLst/>
                          <a:latin typeface="Times New Roman" pitchFamily="18" charset="0"/>
                          <a:cs typeface="Times New Roman" pitchFamily="18" charset="0"/>
                        </a:rPr>
                        <a:t>20</a:t>
                      </a:r>
                      <a:r>
                        <a:rPr lang="sr-Cyrl-RS" sz="1500" dirty="0" smtClean="0">
                          <a:effectLst/>
                          <a:latin typeface="Times New Roman" pitchFamily="18" charset="0"/>
                          <a:cs typeface="Times New Roman" pitchFamily="18" charset="0"/>
                        </a:rPr>
                        <a:t>2</a:t>
                      </a:r>
                      <a:r>
                        <a:rPr lang="en-US" sz="1500" dirty="0" smtClean="0">
                          <a:effectLst/>
                          <a:latin typeface="Times New Roman" pitchFamily="18" charset="0"/>
                          <a:cs typeface="Times New Roman" pitchFamily="18" charset="0"/>
                        </a:rPr>
                        <a:t>4</a:t>
                      </a:r>
                      <a:endParaRPr lang="en-US" sz="1500" b="1" i="0" dirty="0">
                        <a:solidFill>
                          <a:schemeClr val="bg1"/>
                        </a:solidFill>
                        <a:effectLst/>
                        <a:latin typeface="Times New Roman" pitchFamily="18" charset="0"/>
                        <a:ea typeface="Times New Roman"/>
                        <a:cs typeface="Times New Roman" pitchFamily="18" charset="0"/>
                      </a:endParaRPr>
                    </a:p>
                  </a:txBody>
                  <a:tcPr marL="68580" marR="68580" marT="0" marB="0" anchor="b"/>
                </a:tc>
                <a:tc>
                  <a:txBody>
                    <a:bodyPr/>
                    <a:lstStyle/>
                    <a:p>
                      <a:pPr marL="0" marR="0" algn="ctr">
                        <a:spcBef>
                          <a:spcPts val="0"/>
                        </a:spcBef>
                        <a:spcAft>
                          <a:spcPts val="0"/>
                        </a:spcAft>
                      </a:pPr>
                      <a:r>
                        <a:rPr lang="en-US" sz="1500" dirty="0">
                          <a:effectLst/>
                          <a:latin typeface="Times New Roman" pitchFamily="18" charset="0"/>
                          <a:cs typeface="Times New Roman" pitchFamily="18" charset="0"/>
                        </a:rPr>
                        <a:t>20</a:t>
                      </a:r>
                      <a:r>
                        <a:rPr lang="sr-Cyrl-RS" sz="1500" dirty="0" smtClean="0">
                          <a:effectLst/>
                          <a:latin typeface="Times New Roman" pitchFamily="18" charset="0"/>
                          <a:cs typeface="Times New Roman" pitchFamily="18" charset="0"/>
                        </a:rPr>
                        <a:t>2</a:t>
                      </a:r>
                      <a:r>
                        <a:rPr lang="en-US" sz="1500" dirty="0" smtClean="0">
                          <a:effectLst/>
                          <a:latin typeface="Times New Roman" pitchFamily="18" charset="0"/>
                          <a:cs typeface="Times New Roman" pitchFamily="18" charset="0"/>
                        </a:rPr>
                        <a:t>5</a:t>
                      </a:r>
                      <a:endParaRPr lang="en-US" sz="1500" b="1" i="0" dirty="0">
                        <a:solidFill>
                          <a:schemeClr val="bg1"/>
                        </a:solidFill>
                        <a:effectLst/>
                        <a:latin typeface="Times New Roman" pitchFamily="18" charset="0"/>
                        <a:ea typeface="Times New Roman"/>
                        <a:cs typeface="Times New Roman" pitchFamily="18" charset="0"/>
                      </a:endParaRPr>
                    </a:p>
                  </a:txBody>
                  <a:tcPr marL="68580" marR="68580" marT="0" marB="0" anchor="b"/>
                </a:tc>
                <a:extLst>
                  <a:ext uri="{0D108BD9-81ED-4DB2-BD59-A6C34878D82A}">
                    <a16:rowId xmlns="" xmlns:a16="http://schemas.microsoft.com/office/drawing/2014/main" val="10001"/>
                  </a:ext>
                </a:extLst>
              </a:tr>
              <a:tr h="658582">
                <a:tc>
                  <a:txBody>
                    <a:bodyPr/>
                    <a:lstStyle/>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1.</a:t>
                      </a:r>
                      <a:r>
                        <a:rPr lang="sr-Cyrl-RS" sz="1100" baseline="0" dirty="0" smtClean="0">
                          <a:effectLst/>
                          <a:latin typeface="Times New Roman" pitchFamily="18" charset="0"/>
                          <a:ea typeface="Times New Roman"/>
                          <a:cs typeface="Times New Roman" pitchFamily="18" charset="0"/>
                        </a:rPr>
                        <a:t> Реконструкција трга Душан Јерковић Бајина Башта </a:t>
                      </a:r>
                    </a:p>
                    <a:p>
                      <a:pPr marL="0" marR="0">
                        <a:spcBef>
                          <a:spcPts val="0"/>
                        </a:spcBef>
                        <a:spcAft>
                          <a:spcPts val="0"/>
                        </a:spcAft>
                        <a:buFontTx/>
                        <a:buChar char="-"/>
                      </a:pPr>
                      <a:r>
                        <a:rPr lang="sr-Cyrl-RS" sz="1100" baseline="0" dirty="0" smtClean="0">
                          <a:effectLst/>
                          <a:latin typeface="Times New Roman" pitchFamily="18" charset="0"/>
                          <a:ea typeface="Times New Roman"/>
                          <a:cs typeface="Times New Roman" pitchFamily="18" charset="0"/>
                        </a:rPr>
                        <a:t> Планирано у 202</a:t>
                      </a:r>
                      <a:r>
                        <a:rPr lang="en-US" sz="1100" baseline="0" dirty="0" smtClean="0">
                          <a:effectLst/>
                          <a:latin typeface="Times New Roman" pitchFamily="18" charset="0"/>
                          <a:ea typeface="Times New Roman"/>
                          <a:cs typeface="Times New Roman" pitchFamily="18" charset="0"/>
                        </a:rPr>
                        <a:t>3</a:t>
                      </a:r>
                      <a:r>
                        <a:rPr lang="sr-Cyrl-RS" sz="1100" baseline="0" dirty="0" smtClean="0">
                          <a:effectLst/>
                          <a:latin typeface="Times New Roman" pitchFamily="18" charset="0"/>
                          <a:ea typeface="Times New Roman"/>
                          <a:cs typeface="Times New Roman" pitchFamily="18" charset="0"/>
                        </a:rPr>
                        <a:t> години из извора финансирања 13 - пренета неутрошена средства 5.000.000,00 </a:t>
                      </a:r>
                      <a:r>
                        <a:rPr lang="sr-Cyrl-RS" sz="1100" baseline="0" smtClean="0">
                          <a:effectLst/>
                          <a:latin typeface="Times New Roman" pitchFamily="18" charset="0"/>
                          <a:ea typeface="Times New Roman"/>
                          <a:cs typeface="Times New Roman" pitchFamily="18" charset="0"/>
                        </a:rPr>
                        <a:t>динара </a:t>
                      </a:r>
                      <a:r>
                        <a:rPr lang="sr-Cyrl-RS" sz="1100" baseline="0" smtClean="0">
                          <a:effectLst/>
                          <a:latin typeface="Times New Roman" pitchFamily="18" charset="0"/>
                          <a:ea typeface="Times New Roman"/>
                          <a:cs typeface="Times New Roman" pitchFamily="18" charset="0"/>
                        </a:rPr>
                        <a:t> и </a:t>
                      </a:r>
                      <a:r>
                        <a:rPr lang="sr-Cyrl-RS" sz="1100" smtClean="0">
                          <a:effectLst/>
                          <a:latin typeface="Times New Roman" pitchFamily="18" charset="0"/>
                          <a:ea typeface="Times New Roman"/>
                          <a:cs typeface="Times New Roman" pitchFamily="18" charset="0"/>
                        </a:rPr>
                        <a:t>из</a:t>
                      </a:r>
                      <a:r>
                        <a:rPr lang="sr-Cyrl-RS" sz="1100" baseline="0" smtClean="0">
                          <a:effectLst/>
                          <a:latin typeface="Times New Roman" pitchFamily="18" charset="0"/>
                          <a:ea typeface="Times New Roman"/>
                          <a:cs typeface="Times New Roman" pitchFamily="18" charset="0"/>
                        </a:rPr>
                        <a:t> </a:t>
                      </a:r>
                      <a:r>
                        <a:rPr lang="sr-Cyrl-RS" sz="1100" dirty="0" smtClean="0">
                          <a:effectLst/>
                          <a:latin typeface="Times New Roman" pitchFamily="18" charset="0"/>
                          <a:ea typeface="Times New Roman"/>
                          <a:cs typeface="Times New Roman" pitchFamily="18" charset="0"/>
                        </a:rPr>
                        <a:t>извора  финансирања</a:t>
                      </a:r>
                      <a:r>
                        <a:rPr lang="sr-Cyrl-RS" sz="1100" baseline="0" dirty="0" smtClean="0">
                          <a:effectLst/>
                          <a:latin typeface="Times New Roman" pitchFamily="18" charset="0"/>
                          <a:ea typeface="Times New Roman"/>
                          <a:cs typeface="Times New Roman" pitchFamily="18" charset="0"/>
                        </a:rPr>
                        <a:t>  01 –општи приходи буџета 3.000.000,00 динара</a:t>
                      </a:r>
                    </a:p>
                  </a:txBody>
                  <a:tcPr marL="68580" marR="68580" marT="0" marB="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dirty="0" smtClean="0">
                          <a:effectLst/>
                          <a:latin typeface="Times New Roman" pitchFamily="18" charset="0"/>
                          <a:ea typeface="Times New Roman"/>
                          <a:cs typeface="Times New Roman" pitchFamily="18" charset="0"/>
                        </a:rPr>
                        <a:t>8.000.000,00</a:t>
                      </a:r>
                    </a:p>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 xmlns:a16="http://schemas.microsoft.com/office/drawing/2014/main" val="10002"/>
                  </a:ext>
                </a:extLst>
              </a:tr>
              <a:tr h="1152519">
                <a:tc>
                  <a:txBody>
                    <a:bodyPr/>
                    <a:lstStyle/>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2.</a:t>
                      </a:r>
                      <a:r>
                        <a:rPr lang="sr-Cyrl-RS" sz="1100" baseline="0" dirty="0" smtClean="0">
                          <a:effectLst/>
                          <a:latin typeface="Times New Roman" pitchFamily="18" charset="0"/>
                          <a:ea typeface="Times New Roman"/>
                          <a:cs typeface="Times New Roman" pitchFamily="18" charset="0"/>
                        </a:rPr>
                        <a:t> </a:t>
                      </a:r>
                      <a:r>
                        <a:rPr lang="sr-Cyrl-RS" sz="1100" b="1" dirty="0" smtClean="0">
                          <a:effectLst/>
                          <a:latin typeface="Times New Roman" pitchFamily="18" charset="0"/>
                          <a:ea typeface="Times New Roman"/>
                          <a:cs typeface="Times New Roman" pitchFamily="18" charset="0"/>
                        </a:rPr>
                        <a:t>Реконструкција</a:t>
                      </a:r>
                      <a:r>
                        <a:rPr lang="sr-Cyrl-RS" sz="1100" b="1" baseline="0" dirty="0" smtClean="0">
                          <a:effectLst/>
                          <a:latin typeface="Times New Roman" pitchFamily="18" charset="0"/>
                          <a:ea typeface="Times New Roman"/>
                          <a:cs typeface="Times New Roman" pitchFamily="18" charset="0"/>
                        </a:rPr>
                        <a:t> дела улице Кнеза Милана Обреновића Бајина Башта</a:t>
                      </a:r>
                    </a:p>
                    <a:p>
                      <a:pPr marL="0" marR="0">
                        <a:spcBef>
                          <a:spcPts val="0"/>
                        </a:spcBef>
                        <a:spcAft>
                          <a:spcPts val="0"/>
                        </a:spcAft>
                      </a:pPr>
                      <a:r>
                        <a:rPr lang="sr-Cyrl-RS" sz="1100" b="1" baseline="0" dirty="0" smtClean="0">
                          <a:effectLst/>
                          <a:latin typeface="Times New Roman" pitchFamily="18" charset="0"/>
                          <a:ea typeface="Times New Roman"/>
                          <a:cs typeface="Times New Roman" pitchFamily="18" charset="0"/>
                        </a:rPr>
                        <a:t>-Процењена </a:t>
                      </a:r>
                      <a:r>
                        <a:rPr lang="sr-Cyrl-RS" sz="1100" b="1" baseline="0" dirty="0" smtClean="0">
                          <a:effectLst/>
                          <a:latin typeface="Times New Roman" pitchFamily="18" charset="0"/>
                          <a:ea typeface="Times New Roman"/>
                          <a:cs typeface="Times New Roman" pitchFamily="18" charset="0"/>
                        </a:rPr>
                        <a:t>вредност за </a:t>
                      </a:r>
                      <a:r>
                        <a:rPr lang="en-US" sz="1100" b="1" baseline="0" dirty="0" smtClean="0">
                          <a:effectLst/>
                          <a:latin typeface="Times New Roman" pitchFamily="18" charset="0"/>
                          <a:ea typeface="Times New Roman"/>
                          <a:cs typeface="Times New Roman" pitchFamily="18" charset="0"/>
                        </a:rPr>
                        <a:t>II</a:t>
                      </a:r>
                      <a:r>
                        <a:rPr lang="sr-Cyrl-RS" sz="1100" b="1" baseline="0" dirty="0" smtClean="0">
                          <a:effectLst/>
                          <a:latin typeface="Times New Roman" pitchFamily="18" charset="0"/>
                          <a:ea typeface="Times New Roman"/>
                          <a:cs typeface="Times New Roman" pitchFamily="18" charset="0"/>
                        </a:rPr>
                        <a:t> фазу пројекта  </a:t>
                      </a:r>
                      <a:r>
                        <a:rPr lang="sr-Cyrl-RS" sz="1100" b="1" baseline="0" dirty="0" smtClean="0">
                          <a:effectLst/>
                          <a:latin typeface="Times New Roman" pitchFamily="18" charset="0"/>
                          <a:ea typeface="Times New Roman"/>
                          <a:cs typeface="Times New Roman" pitchFamily="18" charset="0"/>
                        </a:rPr>
                        <a:t>38.935.281,00</a:t>
                      </a:r>
                      <a:r>
                        <a:rPr lang="sr-Cyrl-RS" sz="1100" baseline="0" dirty="0" smtClean="0">
                          <a:effectLst/>
                          <a:latin typeface="Times New Roman" pitchFamily="18" charset="0"/>
                          <a:ea typeface="Times New Roman"/>
                          <a:cs typeface="Times New Roman" pitchFamily="18" charset="0"/>
                        </a:rPr>
                        <a:t> динара;</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Извори финансирања:</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-Неутрошена средства донација из ранијих година у износу од 18.935.281,00 динара и приходи из буџета у износу од 20.000.000,00 динара</a:t>
                      </a:r>
                      <a:endParaRPr lang="en-US" sz="1100" dirty="0" smtClean="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r>
                        <a:rPr lang="en-US" sz="1100" dirty="0" smtClean="0">
                          <a:effectLst/>
                          <a:latin typeface="Times New Roman" pitchFamily="18" charset="0"/>
                          <a:ea typeface="Times New Roman"/>
                          <a:cs typeface="Times New Roman" pitchFamily="18" charset="0"/>
                        </a:rPr>
                        <a:t>38.935.281,00</a:t>
                      </a: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 xmlns:a16="http://schemas.microsoft.com/office/drawing/2014/main" val="10003"/>
                  </a:ext>
                </a:extLst>
              </a:tr>
              <a:tr h="987873">
                <a:tc>
                  <a:txBody>
                    <a:bodyPr/>
                    <a:lstStyle/>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3.</a:t>
                      </a:r>
                      <a:r>
                        <a:rPr lang="sr-Cyrl-RS" sz="1100" dirty="0" smtClean="0">
                          <a:effectLst/>
                          <a:latin typeface="Times New Roman" pitchFamily="18" charset="0"/>
                          <a:ea typeface="Times New Roman"/>
                          <a:cs typeface="Times New Roman" pitchFamily="18" charset="0"/>
                        </a:rPr>
                        <a:t> Зоне школа у насељеним местима Пилица, Рогачица и Костојевићи </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 Процењена вредност пројекта 734.000,00 динара</a:t>
                      </a:r>
                      <a:endParaRPr lang="sr-Cyrl-RS" sz="1100" dirty="0" smtClean="0">
                        <a:effectLst/>
                        <a:latin typeface="Times New Roman" pitchFamily="18" charset="0"/>
                        <a:ea typeface="Times New Roman"/>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pitchFamily="18" charset="0"/>
                          <a:ea typeface="Times New Roman"/>
                          <a:cs typeface="Times New Roman" pitchFamily="18" charset="0"/>
                        </a:rPr>
                        <a:t>- Планирано у 202</a:t>
                      </a:r>
                      <a:r>
                        <a:rPr lang="sr-Latn-RS" sz="1100" dirty="0" smtClean="0">
                          <a:effectLst/>
                          <a:latin typeface="Times New Roman" pitchFamily="18" charset="0"/>
                          <a:ea typeface="Times New Roman"/>
                          <a:cs typeface="Times New Roman" pitchFamily="18" charset="0"/>
                        </a:rPr>
                        <a:t>3</a:t>
                      </a:r>
                      <a:r>
                        <a:rPr lang="sr-Cyrl-RS" sz="1100" dirty="0" smtClean="0">
                          <a:effectLst/>
                          <a:latin typeface="Times New Roman" pitchFamily="18" charset="0"/>
                          <a:ea typeface="Times New Roman"/>
                          <a:cs typeface="Times New Roman" pitchFamily="18" charset="0"/>
                        </a:rPr>
                        <a:t>. години из</a:t>
                      </a:r>
                      <a:r>
                        <a:rPr lang="sr-Cyrl-RS" sz="1100" baseline="0" dirty="0" smtClean="0">
                          <a:effectLst/>
                          <a:latin typeface="Times New Roman" pitchFamily="18" charset="0"/>
                          <a:ea typeface="Times New Roman"/>
                          <a:cs typeface="Times New Roman" pitchFamily="18" charset="0"/>
                        </a:rPr>
                        <a:t> </a:t>
                      </a:r>
                      <a:r>
                        <a:rPr lang="sr-Cyrl-RS" sz="1100" dirty="0" smtClean="0">
                          <a:effectLst/>
                          <a:latin typeface="Times New Roman" pitchFamily="18" charset="0"/>
                          <a:ea typeface="Times New Roman"/>
                          <a:cs typeface="Times New Roman" pitchFamily="18" charset="0"/>
                        </a:rPr>
                        <a:t>извора  финансирања</a:t>
                      </a:r>
                      <a:r>
                        <a:rPr lang="sr-Cyrl-RS" sz="1100" baseline="0" dirty="0" smtClean="0">
                          <a:effectLst/>
                          <a:latin typeface="Times New Roman" pitchFamily="18" charset="0"/>
                          <a:ea typeface="Times New Roman"/>
                          <a:cs typeface="Times New Roman" pitchFamily="18" charset="0"/>
                        </a:rPr>
                        <a:t>  01 –општи приходи буџета 734.000,00 динара</a:t>
                      </a:r>
                    </a:p>
                    <a:p>
                      <a:pPr marL="228600" marR="0" indent="-228600">
                        <a:spcBef>
                          <a:spcPts val="0"/>
                        </a:spcBef>
                        <a:spcAft>
                          <a:spcPts val="0"/>
                        </a:spcAft>
                        <a:buNone/>
                      </a:pPr>
                      <a:endParaRPr lang="sr-Cyrl-RS" sz="1100" baseline="0" dirty="0" smtClean="0">
                        <a:effectLst/>
                        <a:latin typeface="Times New Roman" pitchFamily="18" charset="0"/>
                        <a:ea typeface="Times New Roman"/>
                        <a:cs typeface="Times New Roman" pitchFamily="18" charset="0"/>
                      </a:endParaRPr>
                    </a:p>
                  </a:txBody>
                  <a:tcPr marL="68580" marR="68580" marT="0" marB="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pitchFamily="18" charset="0"/>
                          <a:ea typeface="Times New Roman"/>
                          <a:cs typeface="Times New Roman" pitchFamily="18" charset="0"/>
                        </a:rPr>
                        <a:t>734.000,00</a:t>
                      </a:r>
                      <a:endParaRPr lang="en-US" sz="1100" dirty="0" smtClean="0">
                        <a:effectLst/>
                        <a:latin typeface="Times New Roman" pitchFamily="18" charset="0"/>
                        <a:ea typeface="Times New Roman"/>
                        <a:cs typeface="Times New Roman" pitchFamily="18" charset="0"/>
                      </a:endParaRPr>
                    </a:p>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 xmlns:a16="http://schemas.microsoft.com/office/drawing/2014/main" val="10004"/>
                  </a:ext>
                </a:extLst>
              </a:tr>
              <a:tr h="6585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pitchFamily="18" charset="0"/>
                          <a:ea typeface="Times New Roman"/>
                          <a:cs typeface="Times New Roman" pitchFamily="18" charset="0"/>
                        </a:rPr>
                        <a:t>4.Изградња улице </a:t>
                      </a:r>
                      <a:r>
                        <a:rPr lang="sr-Cyrl-RS" sz="1100" baseline="0" dirty="0" smtClean="0">
                          <a:effectLst/>
                          <a:latin typeface="Times New Roman" pitchFamily="18" charset="0"/>
                          <a:ea typeface="Times New Roman"/>
                          <a:cs typeface="Times New Roman" pitchFamily="18" charset="0"/>
                        </a:rPr>
                        <a:t>Светолика Димитријевића</a:t>
                      </a:r>
                    </a:p>
                    <a:p>
                      <a:pPr marL="0" marR="0">
                        <a:spcBef>
                          <a:spcPts val="0"/>
                        </a:spcBef>
                        <a:spcAft>
                          <a:spcPts val="0"/>
                        </a:spcAft>
                      </a:pPr>
                      <a:r>
                        <a:rPr lang="sr-Cyrl-RS" sz="1100" b="1" baseline="0" dirty="0" smtClean="0">
                          <a:effectLst/>
                          <a:latin typeface="Times New Roman" pitchFamily="18" charset="0"/>
                          <a:ea typeface="Times New Roman"/>
                          <a:cs typeface="Times New Roman" pitchFamily="18" charset="0"/>
                        </a:rPr>
                        <a:t>-</a:t>
                      </a:r>
                      <a:r>
                        <a:rPr lang="sr-Cyrl-RS" sz="1100" baseline="0" dirty="0" smtClean="0">
                          <a:effectLst/>
                          <a:latin typeface="Times New Roman" pitchFamily="18" charset="0"/>
                          <a:ea typeface="Times New Roman"/>
                          <a:cs typeface="Times New Roman" pitchFamily="18" charset="0"/>
                        </a:rPr>
                        <a:t>Процењена вредност пројекта  3.000.000,00 динара</a:t>
                      </a:r>
                      <a:endParaRPr lang="sr-Cyrl-RS" sz="1100" dirty="0" smtClean="0">
                        <a:effectLst/>
                        <a:latin typeface="Times New Roman" pitchFamily="18" charset="0"/>
                        <a:ea typeface="Times New Roman"/>
                        <a:cs typeface="Times New Roman" pitchFamily="18" charset="0"/>
                      </a:endParaRPr>
                    </a:p>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-извор финансирања</a:t>
                      </a:r>
                      <a:r>
                        <a:rPr lang="sr-Cyrl-RS" sz="1100" baseline="0" dirty="0" smtClean="0">
                          <a:effectLst/>
                          <a:latin typeface="Times New Roman" pitchFamily="18" charset="0"/>
                          <a:ea typeface="Times New Roman"/>
                          <a:cs typeface="Times New Roman" pitchFamily="18" charset="0"/>
                        </a:rPr>
                        <a:t> 13-пренета неутрошена средства</a:t>
                      </a:r>
                      <a:endParaRPr lang="en-US" sz="1100" dirty="0" smtClean="0">
                        <a:effectLst/>
                        <a:latin typeface="Times New Roman" pitchFamily="18" charset="0"/>
                        <a:ea typeface="Times New Roman"/>
                        <a:cs typeface="Times New Roman" pitchFamily="18" charset="0"/>
                      </a:endParaRPr>
                    </a:p>
                    <a:p>
                      <a:pPr marL="0" marR="0">
                        <a:spcBef>
                          <a:spcPts val="0"/>
                        </a:spcBef>
                        <a:spcAft>
                          <a:spcPts val="0"/>
                        </a:spcAft>
                      </a:pPr>
                      <a:endParaRPr lang="sr-Cyrl-RS" sz="1100" baseline="0" dirty="0" smtClean="0">
                        <a:effectLst/>
                        <a:latin typeface="Times New Roman" pitchFamily="18" charset="0"/>
                        <a:ea typeface="Times New Roman"/>
                        <a:cs typeface="Times New Roman" pitchFamily="18" charset="0"/>
                      </a:endParaRPr>
                    </a:p>
                  </a:txBody>
                  <a:tcPr marL="68580" marR="68580" marT="0" marB="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pitchFamily="18" charset="0"/>
                          <a:ea typeface="Times New Roman"/>
                          <a:cs typeface="Times New Roman" pitchFamily="18" charset="0"/>
                        </a:rPr>
                        <a:t>3.000.000,00</a:t>
                      </a:r>
                      <a:endParaRPr lang="en-US" sz="1100" dirty="0" smtClean="0">
                        <a:effectLst/>
                        <a:latin typeface="Times New Roman" pitchFamily="18" charset="0"/>
                        <a:ea typeface="Times New Roman"/>
                        <a:cs typeface="Times New Roman" pitchFamily="18" charset="0"/>
                      </a:endParaRPr>
                    </a:p>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 xmlns:a16="http://schemas.microsoft.com/office/drawing/2014/main" val="10005"/>
                  </a:ext>
                </a:extLst>
              </a:tr>
              <a:tr h="767360">
                <a:tc>
                  <a:txBody>
                    <a:bodyPr/>
                    <a:lstStyle/>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 5. Изградња улице Максима Горког </a:t>
                      </a:r>
                      <a:r>
                        <a:rPr lang="sr-Cyrl-RS" sz="1100" baseline="0" dirty="0" smtClean="0">
                          <a:effectLst/>
                          <a:latin typeface="Times New Roman" pitchFamily="18" charset="0"/>
                          <a:ea typeface="Times New Roman"/>
                          <a:cs typeface="Times New Roman" pitchFamily="18" charset="0"/>
                        </a:rPr>
                        <a:t>Бајина Башта</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  Процењена вредност пројекта 21.000.000,00 динара</a:t>
                      </a:r>
                      <a:endParaRPr lang="sr-Cyrl-RS" sz="1100" dirty="0" smtClean="0">
                        <a:effectLst/>
                        <a:latin typeface="Times New Roman" pitchFamily="18" charset="0"/>
                        <a:ea typeface="Times New Roman"/>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pitchFamily="18" charset="0"/>
                          <a:ea typeface="Times New Roman"/>
                          <a:cs typeface="Times New Roman" pitchFamily="18" charset="0"/>
                        </a:rPr>
                        <a:t>-  Планирано у 2023. години из</a:t>
                      </a:r>
                      <a:r>
                        <a:rPr lang="sr-Cyrl-RS" sz="1100" baseline="0" dirty="0" smtClean="0">
                          <a:effectLst/>
                          <a:latin typeface="Times New Roman" pitchFamily="18" charset="0"/>
                          <a:ea typeface="Times New Roman"/>
                          <a:cs typeface="Times New Roman" pitchFamily="18" charset="0"/>
                        </a:rPr>
                        <a:t> </a:t>
                      </a:r>
                      <a:r>
                        <a:rPr lang="sr-Cyrl-RS" sz="1100" dirty="0" smtClean="0">
                          <a:effectLst/>
                          <a:latin typeface="Times New Roman" pitchFamily="18" charset="0"/>
                          <a:ea typeface="Times New Roman"/>
                          <a:cs typeface="Times New Roman" pitchFamily="18" charset="0"/>
                        </a:rPr>
                        <a:t>извора  финансирања</a:t>
                      </a:r>
                      <a:r>
                        <a:rPr lang="sr-Cyrl-RS" sz="1100" baseline="0" dirty="0" smtClean="0">
                          <a:effectLst/>
                          <a:latin typeface="Times New Roman" pitchFamily="18" charset="0"/>
                          <a:ea typeface="Times New Roman"/>
                          <a:cs typeface="Times New Roman" pitchFamily="18" charset="0"/>
                        </a:rPr>
                        <a:t>  13 – пренета неутрошена средства</a:t>
                      </a:r>
                    </a:p>
                  </a:txBody>
                  <a:tcPr marL="68580" marR="68580" marT="0" marB="0" anchor="ctr"/>
                </a:tc>
                <a:tc>
                  <a:txBody>
                    <a:bodyPr/>
                    <a:lstStyle/>
                    <a:p>
                      <a:pPr marL="0" marR="0" algn="r">
                        <a:spcBef>
                          <a:spcPts val="0"/>
                        </a:spcBef>
                        <a:spcAft>
                          <a:spcPts val="0"/>
                        </a:spcAft>
                      </a:pPr>
                      <a:r>
                        <a:rPr lang="sr-Cyrl-RS" sz="1100" b="0" dirty="0" smtClean="0">
                          <a:effectLst/>
                          <a:latin typeface="Times New Roman" pitchFamily="18" charset="0"/>
                          <a:ea typeface="Times New Roman"/>
                          <a:cs typeface="Times New Roman" pitchFamily="18" charset="0"/>
                        </a:rPr>
                        <a:t>21.000.000,00</a:t>
                      </a:r>
                      <a:endParaRPr lang="en-US" sz="1100" b="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 xmlns:a16="http://schemas.microsoft.com/office/drawing/2014/main" val="10006"/>
                  </a:ext>
                </a:extLst>
              </a:tr>
              <a:tr h="954237">
                <a:tc>
                  <a:txBody>
                    <a:bodyPr/>
                    <a:lstStyle/>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6.</a:t>
                      </a:r>
                      <a:r>
                        <a:rPr lang="sr-Cyrl-RS" sz="1100" baseline="0" dirty="0" smtClean="0">
                          <a:effectLst/>
                          <a:latin typeface="Times New Roman" pitchFamily="18" charset="0"/>
                          <a:ea typeface="Times New Roman"/>
                          <a:cs typeface="Times New Roman" pitchFamily="18" charset="0"/>
                        </a:rPr>
                        <a:t> </a:t>
                      </a:r>
                      <a:r>
                        <a:rPr lang="sr-Cyrl-RS" sz="1100" dirty="0" smtClean="0">
                          <a:effectLst/>
                          <a:latin typeface="Times New Roman" pitchFamily="18" charset="0"/>
                          <a:ea typeface="Times New Roman"/>
                          <a:cs typeface="Times New Roman" pitchFamily="18" charset="0"/>
                        </a:rPr>
                        <a:t>Изградња вода јавног осветљења</a:t>
                      </a:r>
                      <a:r>
                        <a:rPr lang="sr-Cyrl-RS" sz="1100" baseline="0" dirty="0" smtClean="0">
                          <a:effectLst/>
                          <a:latin typeface="Times New Roman" pitchFamily="18" charset="0"/>
                          <a:ea typeface="Times New Roman"/>
                          <a:cs typeface="Times New Roman" pitchFamily="18" charset="0"/>
                        </a:rPr>
                        <a:t> на Калуђерским барама</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 Процењена вредност пројекта 2.112.000,00 динара</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 </a:t>
                      </a:r>
                      <a:r>
                        <a:rPr lang="sr-Cyrl-RS" sz="1100" dirty="0" smtClean="0">
                          <a:effectLst/>
                          <a:latin typeface="Times New Roman" pitchFamily="18" charset="0"/>
                          <a:ea typeface="Times New Roman"/>
                          <a:cs typeface="Times New Roman" pitchFamily="18" charset="0"/>
                        </a:rPr>
                        <a:t>извор финансирања</a:t>
                      </a:r>
                      <a:r>
                        <a:rPr lang="sr-Cyrl-RS" sz="1100" baseline="0" dirty="0" smtClean="0">
                          <a:effectLst/>
                          <a:latin typeface="Times New Roman" pitchFamily="18" charset="0"/>
                          <a:ea typeface="Times New Roman"/>
                          <a:cs typeface="Times New Roman" pitchFamily="18" charset="0"/>
                        </a:rPr>
                        <a:t> 01-општи приходи буџета</a:t>
                      </a:r>
                      <a:endParaRPr lang="en-US" sz="1100" dirty="0">
                        <a:effectLst/>
                        <a:latin typeface="Arial Narrow" pitchFamily="34" charset="0"/>
                        <a:ea typeface="Times New Roman"/>
                        <a:cs typeface="Rod" pitchFamily="49" charset="-79"/>
                      </a:endParaRPr>
                    </a:p>
                  </a:txBody>
                  <a:tcPr marL="68580" marR="68580" marT="0" marB="0" anchor="ctr"/>
                </a:tc>
                <a:tc>
                  <a:txBody>
                    <a:bodyPr/>
                    <a:lstStyle/>
                    <a:p>
                      <a:pPr marL="0" marR="0" algn="r">
                        <a:spcBef>
                          <a:spcPts val="0"/>
                        </a:spcBef>
                        <a:spcAft>
                          <a:spcPts val="0"/>
                        </a:spcAft>
                      </a:pPr>
                      <a:r>
                        <a:rPr lang="sr-Cyrl-RS" sz="1100" dirty="0" smtClean="0">
                          <a:effectLst/>
                          <a:latin typeface="Times New Roman"/>
                          <a:ea typeface="Times New Roman"/>
                        </a:rPr>
                        <a:t>2.112.000,00</a:t>
                      </a:r>
                      <a:endParaRPr lang="en-US" sz="1100" dirty="0">
                        <a:effectLst/>
                        <a:latin typeface="Times New Roman"/>
                        <a:ea typeface="Times New Roman"/>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 xmlns:a16="http://schemas.microsoft.com/office/drawing/2014/main" val="10007"/>
                  </a:ext>
                </a:extLst>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sp>
        <p:nvSpPr>
          <p:cNvPr id="3" name="Title 2"/>
          <p:cNvSpPr>
            <a:spLocks noGrp="1"/>
          </p:cNvSpPr>
          <p:nvPr>
            <p:ph type="title"/>
          </p:nvPr>
        </p:nvSpPr>
        <p:spPr>
          <a:xfrm>
            <a:off x="457200" y="274638"/>
            <a:ext cx="8229600" cy="639762"/>
          </a:xfrm>
        </p:spPr>
        <p:txBody>
          <a:bodyPr>
            <a:noAutofit/>
          </a:bodyPr>
          <a:lstStyle/>
          <a:p>
            <a:r>
              <a:rPr lang="sr-Cyrl-RS" sz="3000" dirty="0" smtClean="0">
                <a:latin typeface="Times New Roman" pitchFamily="18" charset="0"/>
                <a:cs typeface="Times New Roman" pitchFamily="18" charset="0"/>
              </a:rPr>
              <a:t>  Најважнији </a:t>
            </a:r>
            <a:r>
              <a:rPr lang="sr-Cyrl-RS" sz="3000" dirty="0">
                <a:latin typeface="Times New Roman" pitchFamily="18" charset="0"/>
                <a:cs typeface="Times New Roman" pitchFamily="18" charset="0"/>
              </a:rPr>
              <a:t>планирани капитални пројекти</a:t>
            </a:r>
            <a:endParaRPr lang="en-US" sz="3000" dirty="0">
              <a:latin typeface="Times New Roman" pitchFamily="18" charset="0"/>
              <a:cs typeface="Times New Roman" pitchFamily="18" charset="0"/>
            </a:endParaRPr>
          </a:p>
        </p:txBody>
      </p:sp>
    </p:spTree>
    <p:extLst>
      <p:ext uri="{BB962C8B-B14F-4D97-AF65-F5344CB8AC3E}">
        <p14:creationId xmlns="" xmlns:p14="http://schemas.microsoft.com/office/powerpoint/2010/main" val="21742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D60C8D17-1B6A-44A9-964C-1E30D9DBA61F}"/>
              </a:ext>
            </a:extLst>
          </p:cNvPr>
          <p:cNvSpPr>
            <a:spLocks noGrp="1"/>
          </p:cNvSpPr>
          <p:nvPr>
            <p:ph type="sldNum" sz="quarter" idx="12"/>
          </p:nvPr>
        </p:nvSpPr>
        <p:spPr/>
        <p:txBody>
          <a:bodyPr/>
          <a:lstStyle/>
          <a:p>
            <a:fld id="{75FB0A07-249F-4345-993B-6AB4700608B8}" type="slidenum">
              <a:rPr lang="en-US" smtClean="0"/>
              <a:pPr/>
              <a:t>22</a:t>
            </a:fld>
            <a:endParaRPr lang="en-US"/>
          </a:p>
        </p:txBody>
      </p:sp>
      <p:graphicFrame>
        <p:nvGraphicFramePr>
          <p:cNvPr id="5" name="Content Placeholder 4"/>
          <p:cNvGraphicFramePr>
            <a:graphicFrameLocks noGrp="1"/>
          </p:cNvGraphicFramePr>
          <p:nvPr>
            <p:ph idx="1"/>
          </p:nvPr>
        </p:nvGraphicFramePr>
        <p:xfrm>
          <a:off x="990600" y="228600"/>
          <a:ext cx="7772399" cy="6400800"/>
        </p:xfrm>
        <a:graphic>
          <a:graphicData uri="http://schemas.openxmlformats.org/drawingml/2006/table">
            <a:tbl>
              <a:tblPr firstRow="1" firstCol="1" bandRow="1">
                <a:tableStyleId>{E8B1032C-EA38-4F05-BA0D-38AFFFC7BED3}</a:tableStyleId>
              </a:tblPr>
              <a:tblGrid>
                <a:gridCol w="4105742"/>
                <a:gridCol w="999658"/>
                <a:gridCol w="1177276"/>
                <a:gridCol w="1489723"/>
              </a:tblGrid>
              <a:tr h="1143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Cyrl-RS" sz="1100" baseline="0" dirty="0" smtClean="0">
                          <a:effectLst/>
                          <a:latin typeface="Times New Roman" pitchFamily="18" charset="0"/>
                          <a:ea typeface="Times New Roman"/>
                          <a:cs typeface="Times New Roman" pitchFamily="18" charset="0"/>
                        </a:rPr>
                        <a:t>7. </a:t>
                      </a:r>
                      <a:r>
                        <a:rPr lang="sr-Cyrl-RS" sz="1100" dirty="0" smtClean="0">
                          <a:effectLst/>
                          <a:latin typeface="Times New Roman" pitchFamily="18" charset="0"/>
                          <a:ea typeface="Times New Roman"/>
                          <a:cs typeface="Times New Roman" pitchFamily="18" charset="0"/>
                        </a:rPr>
                        <a:t>Некатегорисани пут манастир Рача – Тара, деоница Живановићи - Соколина</a:t>
                      </a:r>
                      <a:endParaRPr lang="sr-Cyrl-RS" sz="1100" baseline="0" dirty="0" smtClean="0">
                        <a:effectLst/>
                        <a:latin typeface="Times New Roman" pitchFamily="18" charset="0"/>
                        <a:ea typeface="Times New Roman"/>
                        <a:cs typeface="Times New Roman" pitchFamily="18" charset="0"/>
                      </a:endParaRP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 Процењена вредност пројекта –учешће општине Бајина Башта за фазу </a:t>
                      </a:r>
                      <a:r>
                        <a:rPr lang="en-US" sz="1100" baseline="0" dirty="0" smtClean="0">
                          <a:effectLst/>
                          <a:latin typeface="Times New Roman" pitchFamily="18" charset="0"/>
                          <a:ea typeface="Times New Roman"/>
                          <a:cs typeface="Times New Roman" pitchFamily="18" charset="0"/>
                        </a:rPr>
                        <a:t>II</a:t>
                      </a:r>
                      <a:r>
                        <a:rPr lang="sr-Cyrl-RS" sz="1100" baseline="0" dirty="0" smtClean="0">
                          <a:effectLst/>
                          <a:latin typeface="Times New Roman" pitchFamily="18" charset="0"/>
                          <a:ea typeface="Times New Roman"/>
                          <a:cs typeface="Times New Roman" pitchFamily="18" charset="0"/>
                        </a:rPr>
                        <a:t> у износу од  3.000.000,00 динара</a:t>
                      </a:r>
                      <a:endParaRPr lang="sr-Cyrl-RS" sz="1100" dirty="0" smtClean="0">
                        <a:effectLst/>
                        <a:latin typeface="Times New Roman" pitchFamily="18" charset="0"/>
                        <a:ea typeface="Times New Roman"/>
                        <a:cs typeface="Times New Roman" pitchFamily="18" charset="0"/>
                      </a:endParaRPr>
                    </a:p>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-извор финансирања</a:t>
                      </a:r>
                      <a:r>
                        <a:rPr lang="sr-Cyrl-RS" sz="1100" baseline="0" dirty="0" smtClean="0">
                          <a:effectLst/>
                          <a:latin typeface="Times New Roman" pitchFamily="18" charset="0"/>
                          <a:ea typeface="Times New Roman"/>
                          <a:cs typeface="Times New Roman" pitchFamily="18" charset="0"/>
                        </a:rPr>
                        <a:t> 01-општи приходи буџета-3.000.000,00 динара</a:t>
                      </a:r>
                      <a:endParaRPr lang="en-US" sz="1100" dirty="0" smtClean="0">
                        <a:effectLst/>
                        <a:latin typeface="Times New Roman" pitchFamily="18" charset="0"/>
                        <a:ea typeface="Times New Roman"/>
                        <a:cs typeface="Times New Roman" pitchFamily="18" charset="0"/>
                      </a:endParaRPr>
                    </a:p>
                    <a:p>
                      <a:endParaRPr lang="en-US" dirty="0"/>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Cyrl-RS" sz="1100" b="0" dirty="0" smtClean="0">
                          <a:effectLst/>
                          <a:latin typeface="Times New Roman" pitchFamily="18" charset="0"/>
                          <a:ea typeface="Times New Roman"/>
                          <a:cs typeface="Times New Roman" pitchFamily="18" charset="0"/>
                        </a:rPr>
                        <a:t>3.000.000,00</a:t>
                      </a:r>
                      <a:endParaRPr lang="en-US" sz="1100" b="0" dirty="0" smtClean="0">
                        <a:effectLst/>
                        <a:latin typeface="Times New Roman" pitchFamily="18" charset="0"/>
                        <a:ea typeface="Times New Roman"/>
                        <a:cs typeface="Times New Roman" pitchFamily="18" charset="0"/>
                      </a:endParaRPr>
                    </a:p>
                    <a:p>
                      <a:endParaRPr lang="en-US" dirty="0"/>
                    </a:p>
                  </a:txBody>
                  <a:tcPr marL="68580" marR="68580" marT="0" marB="0" anchor="ctr"/>
                </a:tc>
                <a:tc>
                  <a:txBody>
                    <a:bodyPr/>
                    <a:lstStyle/>
                    <a:p>
                      <a:pPr marL="0" marR="0" algn="r">
                        <a:spcBef>
                          <a:spcPts val="0"/>
                        </a:spcBef>
                        <a:spcAft>
                          <a:spcPts val="0"/>
                        </a:spcAft>
                      </a:pPr>
                      <a:endParaRPr lang="en-US" sz="1100" b="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r>
              <a:tr h="716004">
                <a:tc>
                  <a:txBody>
                    <a:bodyPr/>
                    <a:lstStyle/>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8. Пројекат саобраћаја и саобраћајне сигнализације државног </a:t>
                      </a:r>
                      <a:r>
                        <a:rPr lang="sr-Cyrl-RS" sz="1100" dirty="0" smtClean="0">
                          <a:effectLst/>
                          <a:latin typeface="Times New Roman" pitchFamily="18" charset="0"/>
                          <a:ea typeface="Times New Roman"/>
                          <a:cs typeface="Times New Roman" pitchFamily="18" charset="0"/>
                        </a:rPr>
                        <a:t>пута </a:t>
                      </a:r>
                      <a:r>
                        <a:rPr lang="en-US" sz="1100" dirty="0" smtClean="0">
                          <a:effectLst/>
                          <a:latin typeface="Times New Roman" pitchFamily="18" charset="0"/>
                          <a:ea typeface="Times New Roman"/>
                          <a:cs typeface="Times New Roman" pitchFamily="18" charset="0"/>
                        </a:rPr>
                        <a:t> II</a:t>
                      </a:r>
                      <a:r>
                        <a:rPr lang="en-US" sz="1100" baseline="0" dirty="0" smtClean="0">
                          <a:effectLst/>
                          <a:latin typeface="Times New Roman" pitchFamily="18" charset="0"/>
                          <a:ea typeface="Times New Roman"/>
                          <a:cs typeface="Times New Roman" pitchFamily="18" charset="0"/>
                        </a:rPr>
                        <a:t> </a:t>
                      </a:r>
                      <a:r>
                        <a:rPr lang="sr-Cyrl-RS" sz="1100" baseline="0" dirty="0" smtClean="0">
                          <a:effectLst/>
                          <a:latin typeface="Times New Roman" pitchFamily="18" charset="0"/>
                          <a:ea typeface="Times New Roman"/>
                          <a:cs typeface="Times New Roman" pitchFamily="18" charset="0"/>
                        </a:rPr>
                        <a:t> А реда БРПЈ 170</a:t>
                      </a:r>
                      <a:endParaRPr lang="sr-Cyrl-RS" sz="1100" dirty="0" smtClean="0">
                        <a:effectLst/>
                        <a:latin typeface="Times New Roman" pitchFamily="18" charset="0"/>
                        <a:ea typeface="Times New Roman"/>
                        <a:cs typeface="Times New Roman" pitchFamily="18" charset="0"/>
                      </a:endParaRP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Процењена вредност пројекта 2.800.000,00 динара</a:t>
                      </a:r>
                      <a:endParaRPr lang="sr-Cyrl-RS" sz="1100" dirty="0" smtClean="0">
                        <a:effectLst/>
                        <a:latin typeface="Times New Roman" pitchFamily="18" charset="0"/>
                        <a:ea typeface="Times New Roman"/>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pitchFamily="18" charset="0"/>
                          <a:ea typeface="Times New Roman"/>
                          <a:cs typeface="Times New Roman" pitchFamily="18" charset="0"/>
                        </a:rPr>
                        <a:t>- Планирано у 202</a:t>
                      </a:r>
                      <a:r>
                        <a:rPr lang="sr-Latn-RS" sz="1100" dirty="0" smtClean="0">
                          <a:effectLst/>
                          <a:latin typeface="Times New Roman" pitchFamily="18" charset="0"/>
                          <a:ea typeface="Times New Roman"/>
                          <a:cs typeface="Times New Roman" pitchFamily="18" charset="0"/>
                        </a:rPr>
                        <a:t>3</a:t>
                      </a:r>
                      <a:r>
                        <a:rPr lang="sr-Cyrl-RS" sz="1100" dirty="0" smtClean="0">
                          <a:effectLst/>
                          <a:latin typeface="Times New Roman" pitchFamily="18" charset="0"/>
                          <a:ea typeface="Times New Roman"/>
                          <a:cs typeface="Times New Roman" pitchFamily="18" charset="0"/>
                        </a:rPr>
                        <a:t>. години из</a:t>
                      </a:r>
                      <a:r>
                        <a:rPr lang="sr-Cyrl-RS" sz="1100" baseline="0" dirty="0" smtClean="0">
                          <a:effectLst/>
                          <a:latin typeface="Times New Roman" pitchFamily="18" charset="0"/>
                          <a:ea typeface="Times New Roman"/>
                          <a:cs typeface="Times New Roman" pitchFamily="18" charset="0"/>
                        </a:rPr>
                        <a:t> </a:t>
                      </a:r>
                      <a:r>
                        <a:rPr lang="sr-Cyrl-RS" sz="1100" dirty="0" smtClean="0">
                          <a:effectLst/>
                          <a:latin typeface="Times New Roman" pitchFamily="18" charset="0"/>
                          <a:ea typeface="Times New Roman"/>
                          <a:cs typeface="Times New Roman" pitchFamily="18" charset="0"/>
                        </a:rPr>
                        <a:t>извора  финансирања</a:t>
                      </a:r>
                      <a:r>
                        <a:rPr lang="sr-Cyrl-RS" sz="1100" baseline="0" dirty="0" smtClean="0">
                          <a:effectLst/>
                          <a:latin typeface="Times New Roman" pitchFamily="18" charset="0"/>
                          <a:ea typeface="Times New Roman"/>
                          <a:cs typeface="Times New Roman" pitchFamily="18" charset="0"/>
                        </a:rPr>
                        <a:t>  01 –општи приходи буџета 2.800.000,00 динара</a:t>
                      </a:r>
                    </a:p>
                  </a:txBody>
                  <a:tcPr marL="68580" marR="68580" marT="0" marB="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pitchFamily="18" charset="0"/>
                          <a:ea typeface="Times New Roman"/>
                          <a:cs typeface="Times New Roman" pitchFamily="18" charset="0"/>
                        </a:rPr>
                        <a:t>2.800.000,00</a:t>
                      </a:r>
                      <a:endParaRPr lang="en-US" sz="1100" dirty="0" smtClean="0">
                        <a:effectLst/>
                        <a:latin typeface="Times New Roman" pitchFamily="18" charset="0"/>
                        <a:ea typeface="Times New Roman"/>
                        <a:cs typeface="Times New Roman" pitchFamily="18" charset="0"/>
                      </a:endParaRPr>
                    </a:p>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r>
              <a:tr h="581149">
                <a:tc>
                  <a:txBody>
                    <a:bodyPr/>
                    <a:lstStyle/>
                    <a:p>
                      <a:pPr marL="228600" marR="0" indent="-228600">
                        <a:spcBef>
                          <a:spcPts val="0"/>
                        </a:spcBef>
                        <a:spcAft>
                          <a:spcPts val="0"/>
                        </a:spcAft>
                        <a:buNone/>
                      </a:pPr>
                      <a:r>
                        <a:rPr lang="sr-Cyrl-RS" sz="1100" dirty="0" smtClean="0">
                          <a:effectLst/>
                          <a:latin typeface="Times New Roman" pitchFamily="18" charset="0"/>
                          <a:ea typeface="Times New Roman"/>
                          <a:cs typeface="Times New Roman" pitchFamily="18" charset="0"/>
                        </a:rPr>
                        <a:t>9.</a:t>
                      </a:r>
                      <a:r>
                        <a:rPr lang="sr-Cyrl-RS" sz="1100" baseline="0" dirty="0" smtClean="0">
                          <a:effectLst/>
                          <a:latin typeface="Times New Roman" pitchFamily="18" charset="0"/>
                          <a:ea typeface="Times New Roman"/>
                          <a:cs typeface="Times New Roman" pitchFamily="18" charset="0"/>
                        </a:rPr>
                        <a:t>Постављање саобраћајне сигнализације – једносмерне </a:t>
                      </a:r>
                      <a:r>
                        <a:rPr lang="sr-Cyrl-RS" sz="1100" baseline="0" dirty="0" smtClean="0">
                          <a:effectLst/>
                          <a:latin typeface="Times New Roman" pitchFamily="18" charset="0"/>
                          <a:ea typeface="Times New Roman"/>
                          <a:cs typeface="Times New Roman" pitchFamily="18" charset="0"/>
                        </a:rPr>
                        <a:t>улице</a:t>
                      </a:r>
                    </a:p>
                    <a:p>
                      <a:pPr marL="228600" marR="0" indent="-228600">
                        <a:spcBef>
                          <a:spcPts val="0"/>
                        </a:spcBef>
                        <a:spcAft>
                          <a:spcPts val="0"/>
                        </a:spcAft>
                        <a:buNone/>
                      </a:pPr>
                      <a:r>
                        <a:rPr lang="sr-Cyrl-RS" sz="1100" baseline="0" dirty="0" smtClean="0">
                          <a:effectLst/>
                          <a:latin typeface="Times New Roman" pitchFamily="18" charset="0"/>
                          <a:ea typeface="Times New Roman"/>
                          <a:cs typeface="Times New Roman" pitchFamily="18" charset="0"/>
                        </a:rPr>
                        <a:t> Година почетка финансирања 2022</a:t>
                      </a:r>
                    </a:p>
                    <a:p>
                      <a:pPr marL="228600" marR="0" indent="-228600">
                        <a:spcBef>
                          <a:spcPts val="0"/>
                        </a:spcBef>
                        <a:spcAft>
                          <a:spcPts val="0"/>
                        </a:spcAft>
                        <a:buNone/>
                      </a:pPr>
                      <a:r>
                        <a:rPr lang="sr-Cyrl-RS" sz="1100" baseline="0" dirty="0" smtClean="0">
                          <a:effectLst/>
                          <a:latin typeface="Times New Roman" pitchFamily="18" charset="0"/>
                          <a:ea typeface="Times New Roman"/>
                          <a:cs typeface="Times New Roman" pitchFamily="18" charset="0"/>
                        </a:rPr>
                        <a:t> Година завршетка финансирања 2023</a:t>
                      </a:r>
                    </a:p>
                    <a:p>
                      <a:pPr marL="228600" marR="0" indent="-228600">
                        <a:spcBef>
                          <a:spcPts val="0"/>
                        </a:spcBef>
                        <a:spcAft>
                          <a:spcPts val="0"/>
                        </a:spcAft>
                        <a:buNone/>
                      </a:pPr>
                      <a:r>
                        <a:rPr lang="sr-Cyrl-RS" sz="1100" baseline="0" dirty="0" smtClean="0">
                          <a:effectLst/>
                          <a:latin typeface="Times New Roman" pitchFamily="18" charset="0"/>
                          <a:ea typeface="Times New Roman"/>
                          <a:cs typeface="Times New Roman" pitchFamily="18" charset="0"/>
                        </a:rPr>
                        <a:t>Уговорена вредност 568.783,80 динара</a:t>
                      </a:r>
                    </a:p>
                    <a:p>
                      <a:pPr marL="228600" marR="0" indent="-228600">
                        <a:spcBef>
                          <a:spcPts val="0"/>
                        </a:spcBef>
                        <a:spcAft>
                          <a:spcPts val="0"/>
                        </a:spcAft>
                        <a:buNone/>
                      </a:pPr>
                      <a:r>
                        <a:rPr lang="sr-Cyrl-RS" sz="1100" dirty="0" smtClean="0">
                          <a:effectLst/>
                          <a:latin typeface="Times New Roman" pitchFamily="18" charset="0"/>
                          <a:ea typeface="Times New Roman"/>
                          <a:cs typeface="Times New Roman" pitchFamily="18" charset="0"/>
                        </a:rPr>
                        <a:t>Планирано у 202</a:t>
                      </a:r>
                      <a:r>
                        <a:rPr lang="sr-Latn-RS" sz="1100" dirty="0" smtClean="0">
                          <a:effectLst/>
                          <a:latin typeface="Times New Roman" pitchFamily="18" charset="0"/>
                          <a:ea typeface="Times New Roman"/>
                          <a:cs typeface="Times New Roman" pitchFamily="18" charset="0"/>
                        </a:rPr>
                        <a:t>3</a:t>
                      </a:r>
                      <a:r>
                        <a:rPr lang="sr-Cyrl-RS" sz="1100" dirty="0" smtClean="0">
                          <a:effectLst/>
                          <a:latin typeface="Times New Roman" pitchFamily="18" charset="0"/>
                          <a:ea typeface="Times New Roman"/>
                          <a:cs typeface="Times New Roman" pitchFamily="18" charset="0"/>
                        </a:rPr>
                        <a:t>. години из</a:t>
                      </a:r>
                      <a:r>
                        <a:rPr lang="sr-Cyrl-RS" sz="1100" baseline="0" dirty="0" smtClean="0">
                          <a:effectLst/>
                          <a:latin typeface="Times New Roman" pitchFamily="18" charset="0"/>
                          <a:ea typeface="Times New Roman"/>
                          <a:cs typeface="Times New Roman" pitchFamily="18" charset="0"/>
                        </a:rPr>
                        <a:t> </a:t>
                      </a:r>
                      <a:r>
                        <a:rPr lang="sr-Cyrl-RS" sz="1100" dirty="0" smtClean="0">
                          <a:effectLst/>
                          <a:latin typeface="Times New Roman" pitchFamily="18" charset="0"/>
                          <a:ea typeface="Times New Roman"/>
                          <a:cs typeface="Times New Roman" pitchFamily="18" charset="0"/>
                        </a:rPr>
                        <a:t>извора  финансирања</a:t>
                      </a:r>
                      <a:r>
                        <a:rPr lang="sr-Cyrl-RS" sz="1100" baseline="0" dirty="0" smtClean="0">
                          <a:effectLst/>
                          <a:latin typeface="Times New Roman" pitchFamily="18" charset="0"/>
                          <a:ea typeface="Times New Roman"/>
                          <a:cs typeface="Times New Roman" pitchFamily="18" charset="0"/>
                        </a:rPr>
                        <a:t>  </a:t>
                      </a:r>
                    </a:p>
                    <a:p>
                      <a:pPr marL="228600" marR="0" indent="-228600">
                        <a:spcBef>
                          <a:spcPts val="0"/>
                        </a:spcBef>
                        <a:spcAft>
                          <a:spcPts val="0"/>
                        </a:spcAft>
                        <a:buNone/>
                      </a:pPr>
                      <a:r>
                        <a:rPr lang="sr-Cyrl-RS" sz="1100" baseline="0" dirty="0" smtClean="0">
                          <a:effectLst/>
                          <a:latin typeface="Times New Roman" pitchFamily="18" charset="0"/>
                          <a:ea typeface="Times New Roman"/>
                          <a:cs typeface="Times New Roman" pitchFamily="18" charset="0"/>
                        </a:rPr>
                        <a:t>01 - општи приходи буџета  у износу од  200.000,00 динара</a:t>
                      </a:r>
                      <a:endParaRPr lang="sr-Cyrl-RS" sz="1100" baseline="0" dirty="0" smtClean="0">
                        <a:effectLst/>
                        <a:latin typeface="Times New Roman" pitchFamily="18" charset="0"/>
                        <a:ea typeface="Times New Roman"/>
                        <a:cs typeface="Times New Roman" pitchFamily="18" charset="0"/>
                      </a:endParaRPr>
                    </a:p>
                  </a:txBody>
                  <a:tcPr marL="68580" marR="68580" marT="0" marB="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pitchFamily="18" charset="0"/>
                          <a:ea typeface="Times New Roman"/>
                          <a:cs typeface="Times New Roman" pitchFamily="18" charset="0"/>
                        </a:rPr>
                        <a:t>200.000,00</a:t>
                      </a:r>
                      <a:endParaRPr lang="en-US" sz="1100" dirty="0" smtClean="0">
                        <a:effectLst/>
                        <a:latin typeface="Times New Roman" pitchFamily="18" charset="0"/>
                        <a:ea typeface="Times New Roman"/>
                        <a:cs typeface="Times New Roman" pitchFamily="18" charset="0"/>
                      </a:endParaRPr>
                    </a:p>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r>
              <a:tr h="762000">
                <a:tc>
                  <a:txBody>
                    <a:bodyPr/>
                    <a:lstStyle/>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10.</a:t>
                      </a:r>
                      <a:r>
                        <a:rPr lang="sr-Cyrl-RS" sz="1100" baseline="0" dirty="0" smtClean="0">
                          <a:effectLst/>
                          <a:latin typeface="Times New Roman" pitchFamily="18" charset="0"/>
                          <a:ea typeface="Times New Roman"/>
                          <a:cs typeface="Times New Roman" pitchFamily="18" charset="0"/>
                        </a:rPr>
                        <a:t> </a:t>
                      </a:r>
                      <a:r>
                        <a:rPr lang="sr-Cyrl-RS" sz="1100" dirty="0" smtClean="0">
                          <a:effectLst/>
                          <a:latin typeface="Times New Roman" pitchFamily="18" charset="0"/>
                          <a:ea typeface="Times New Roman"/>
                          <a:cs typeface="Times New Roman" pitchFamily="18" charset="0"/>
                        </a:rPr>
                        <a:t>Израда пројектне документације за отклањање губитака</a:t>
                      </a:r>
                      <a:r>
                        <a:rPr lang="sr-Cyrl-RS" sz="1100" baseline="0" dirty="0" smtClean="0">
                          <a:effectLst/>
                          <a:latin typeface="Times New Roman" pitchFamily="18" charset="0"/>
                          <a:ea typeface="Times New Roman"/>
                          <a:cs typeface="Times New Roman" pitchFamily="18" charset="0"/>
                        </a:rPr>
                        <a:t> на </a:t>
                      </a:r>
                      <a:r>
                        <a:rPr lang="sr-Cyrl-RS" sz="1100" dirty="0" smtClean="0">
                          <a:effectLst/>
                          <a:latin typeface="Times New Roman" pitchFamily="18" charset="0"/>
                          <a:ea typeface="Times New Roman"/>
                          <a:cs typeface="Times New Roman" pitchFamily="18" charset="0"/>
                        </a:rPr>
                        <a:t>водоводу</a:t>
                      </a:r>
                      <a:r>
                        <a:rPr lang="sr-Cyrl-RS" sz="1100" baseline="0" dirty="0" smtClean="0">
                          <a:effectLst/>
                          <a:latin typeface="Times New Roman" pitchFamily="18" charset="0"/>
                          <a:ea typeface="Times New Roman"/>
                          <a:cs typeface="Times New Roman" pitchFamily="18" charset="0"/>
                        </a:rPr>
                        <a:t> и проширење водовода</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 Процењена вредност пројекта  5.000.000,00 динара</a:t>
                      </a:r>
                      <a:endParaRPr lang="sr-Cyrl-RS" sz="1100" dirty="0" smtClean="0">
                        <a:effectLst/>
                        <a:latin typeface="Times New Roman" pitchFamily="18" charset="0"/>
                        <a:ea typeface="Times New Roman"/>
                        <a:cs typeface="Times New Roman" pitchFamily="18" charset="0"/>
                      </a:endParaRPr>
                    </a:p>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-извор финансирања</a:t>
                      </a:r>
                      <a:r>
                        <a:rPr lang="sr-Cyrl-RS" sz="1100" baseline="0" dirty="0" smtClean="0">
                          <a:effectLst/>
                          <a:latin typeface="Times New Roman" pitchFamily="18" charset="0"/>
                          <a:ea typeface="Times New Roman"/>
                          <a:cs typeface="Times New Roman" pitchFamily="18" charset="0"/>
                        </a:rPr>
                        <a:t> 01-општи приходи буџета</a:t>
                      </a:r>
                      <a:endParaRPr lang="en-US" sz="1100" dirty="0" smtClean="0">
                        <a:effectLst/>
                        <a:latin typeface="Times New Roman" pitchFamily="18" charset="0"/>
                        <a:ea typeface="Times New Roman"/>
                        <a:cs typeface="Times New Roman" pitchFamily="18" charset="0"/>
                      </a:endParaRPr>
                    </a:p>
                  </a:txBody>
                  <a:tcPr marL="68580" marR="68580" marT="0" marB="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a:ea typeface="Times New Roman"/>
                        </a:rPr>
                        <a:t>5.000.000,00</a:t>
                      </a:r>
                      <a:endParaRPr lang="en-US" sz="1100" dirty="0" smtClean="0">
                        <a:effectLst/>
                        <a:latin typeface="Times New Roman"/>
                        <a:ea typeface="Times New Roman"/>
                      </a:endParaRPr>
                    </a:p>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r>
              <a:tr h="73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Cyrl-RS" sz="1100" dirty="0" smtClean="0">
                          <a:effectLst/>
                          <a:latin typeface="Times New Roman" pitchFamily="18" charset="0"/>
                          <a:ea typeface="Times New Roman"/>
                          <a:cs typeface="Times New Roman" pitchFamily="18" charset="0"/>
                        </a:rPr>
                        <a:t>11. Изградња</a:t>
                      </a:r>
                      <a:r>
                        <a:rPr lang="sr-Cyrl-RS" sz="1100" baseline="0" dirty="0" smtClean="0">
                          <a:effectLst/>
                          <a:latin typeface="Times New Roman" pitchFamily="18" charset="0"/>
                          <a:ea typeface="Times New Roman"/>
                          <a:cs typeface="Times New Roman" pitchFamily="18" charset="0"/>
                        </a:rPr>
                        <a:t>  коморе  резервоара  на локацији Глишино брдо  КО Луг и водовода  у насељу  Баре – Јевтића поток</a:t>
                      </a:r>
                      <a:endParaRPr lang="en-US" sz="1100" dirty="0" smtClean="0">
                        <a:effectLst/>
                        <a:latin typeface="Times New Roman" pitchFamily="18" charset="0"/>
                        <a:ea typeface="Times New Roman"/>
                        <a:cs typeface="Times New Roman" pitchFamily="18" charset="0"/>
                      </a:endParaRP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 Процењена вредност пројекта  20.000.000,00 динара</a:t>
                      </a:r>
                      <a:endParaRPr lang="sr-Cyrl-RS" sz="1100" dirty="0" smtClean="0">
                        <a:effectLst/>
                        <a:latin typeface="Times New Roman" pitchFamily="18" charset="0"/>
                        <a:ea typeface="Times New Roman"/>
                        <a:cs typeface="Times New Roman" pitchFamily="18" charset="0"/>
                      </a:endParaRPr>
                    </a:p>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-извор финансирања</a:t>
                      </a:r>
                      <a:r>
                        <a:rPr lang="sr-Cyrl-RS" sz="1100" baseline="0" dirty="0" smtClean="0">
                          <a:effectLst/>
                          <a:latin typeface="Times New Roman" pitchFamily="18" charset="0"/>
                          <a:ea typeface="Times New Roman"/>
                          <a:cs typeface="Times New Roman" pitchFamily="18" charset="0"/>
                        </a:rPr>
                        <a:t> 01-општи приходи </a:t>
                      </a:r>
                      <a:r>
                        <a:rPr lang="sr-Cyrl-RS" sz="1100" baseline="0" dirty="0" smtClean="0">
                          <a:effectLst/>
                          <a:latin typeface="Times New Roman" pitchFamily="18" charset="0"/>
                          <a:ea typeface="Times New Roman"/>
                          <a:cs typeface="Times New Roman" pitchFamily="18" charset="0"/>
                        </a:rPr>
                        <a:t>буџета за 2023-наставак радова</a:t>
                      </a:r>
                      <a:endParaRPr lang="en-US" sz="1100" dirty="0" smtClean="0">
                        <a:effectLst/>
                        <a:latin typeface="Times New Roman" pitchFamily="18" charset="0"/>
                        <a:ea typeface="Times New Roman"/>
                        <a:cs typeface="Times New Roman" pitchFamily="18" charset="0"/>
                      </a:endParaRP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Објекат 1-трећа комора резервоара: 6.700.000,00 динара</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Објекат 2-цевовод и водоводни крак Баре-Јевтића поток: 13.700.000,00 динара</a:t>
                      </a:r>
                      <a:endParaRPr lang="sr-Cyrl-RS" sz="1100" baseline="0" dirty="0" smtClean="0">
                        <a:effectLst/>
                        <a:latin typeface="Times New Roman" pitchFamily="18" charset="0"/>
                        <a:ea typeface="Times New Roman"/>
                        <a:cs typeface="Times New Roman" pitchFamily="18" charset="0"/>
                      </a:endParaRPr>
                    </a:p>
                    <a:p>
                      <a:endParaRPr lang="en-US" sz="1100" dirty="0"/>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Cyrl-RS" sz="1100" b="0" dirty="0" smtClean="0">
                          <a:effectLst/>
                          <a:latin typeface="Times New Roman" pitchFamily="18" charset="0"/>
                          <a:ea typeface="Times New Roman"/>
                          <a:cs typeface="Times New Roman" pitchFamily="18" charset="0"/>
                        </a:rPr>
                        <a:t>20.000.000,00</a:t>
                      </a:r>
                      <a:endParaRPr lang="en-US" sz="1100" b="0" dirty="0" smtClean="0">
                        <a:effectLst/>
                        <a:latin typeface="Times New Roman" pitchFamily="18" charset="0"/>
                        <a:ea typeface="Times New Roman"/>
                        <a:cs typeface="Times New Roman" pitchFamily="18" charset="0"/>
                      </a:endParaRPr>
                    </a:p>
                    <a:p>
                      <a:endParaRPr lang="en-US" dirty="0"/>
                    </a:p>
                  </a:txBody>
                  <a:tcPr marL="68580" marR="68580" marT="0" marB="0" anchor="ctr"/>
                </a:tc>
                <a:tc>
                  <a:txBody>
                    <a:bodyPr/>
                    <a:lstStyle/>
                    <a:p>
                      <a:pPr marL="0" marR="0" algn="r">
                        <a:spcBef>
                          <a:spcPts val="0"/>
                        </a:spcBef>
                        <a:spcAft>
                          <a:spcPts val="0"/>
                        </a:spcAft>
                      </a:pPr>
                      <a:endParaRPr lang="en-US" sz="1100" dirty="0">
                        <a:effectLst/>
                        <a:latin typeface="Times New Roman"/>
                        <a:ea typeface="Times New Roman"/>
                      </a:endParaRPr>
                    </a:p>
                  </a:txBody>
                  <a:tcPr marL="68580" marR="68580" marT="0" marB="0" anchor="ctr"/>
                </a:tc>
                <a:tc>
                  <a:txBody>
                    <a:bodyPr/>
                    <a:lstStyle/>
                    <a:p>
                      <a:pPr marL="0" marR="0" algn="r">
                        <a:spcBef>
                          <a:spcPts val="0"/>
                        </a:spcBef>
                        <a:spcAft>
                          <a:spcPts val="0"/>
                        </a:spcAft>
                      </a:pPr>
                      <a:endParaRPr lang="en-US" sz="1100" dirty="0">
                        <a:effectLst/>
                        <a:latin typeface="Times New Roman"/>
                        <a:ea typeface="Times New Roman"/>
                      </a:endParaRPr>
                    </a:p>
                  </a:txBody>
                  <a:tcPr marL="68580" marR="68580" marT="0" marB="0" anchor="ctr"/>
                </a:tc>
              </a:tr>
              <a:tr h="849187">
                <a:tc>
                  <a:txBody>
                    <a:bodyPr/>
                    <a:lstStyle/>
                    <a:p>
                      <a:pPr marL="0" marR="0">
                        <a:spcBef>
                          <a:spcPts val="0"/>
                        </a:spcBef>
                        <a:spcAft>
                          <a:spcPts val="0"/>
                        </a:spcAft>
                      </a:pPr>
                      <a:r>
                        <a:rPr lang="sr-Cyrl-RS" sz="1100" dirty="0" smtClean="0">
                          <a:effectLst/>
                          <a:latin typeface="Times New Roman" pitchFamily="18" charset="0"/>
                          <a:ea typeface="Times New Roman"/>
                          <a:cs typeface="Times New Roman" pitchFamily="18" charset="0"/>
                        </a:rPr>
                        <a:t>12. </a:t>
                      </a:r>
                      <a:r>
                        <a:rPr lang="en-US" sz="1100" baseline="0" dirty="0" smtClean="0">
                          <a:effectLst/>
                          <a:latin typeface="Times New Roman" pitchFamily="18" charset="0"/>
                          <a:ea typeface="Times New Roman"/>
                          <a:cs typeface="Times New Roman" pitchFamily="18" charset="0"/>
                        </a:rPr>
                        <a:t>M</a:t>
                      </a:r>
                      <a:r>
                        <a:rPr lang="sr-Cyrl-RS" sz="1100" baseline="0" dirty="0" smtClean="0">
                          <a:effectLst/>
                          <a:latin typeface="Times New Roman" pitchFamily="18" charset="0"/>
                          <a:ea typeface="Times New Roman"/>
                          <a:cs typeface="Times New Roman" pitchFamily="18" charset="0"/>
                        </a:rPr>
                        <a:t>узеј </a:t>
                      </a:r>
                      <a:r>
                        <a:rPr lang="sr-Cyrl-RS" sz="1100" baseline="0" dirty="0" smtClean="0">
                          <a:effectLst/>
                          <a:latin typeface="Times New Roman" pitchFamily="18" charset="0"/>
                          <a:ea typeface="Times New Roman"/>
                          <a:cs typeface="Times New Roman" pitchFamily="18" charset="0"/>
                        </a:rPr>
                        <a:t>ћирилице</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Година почетка финансирања 2023</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Учешће општине Бајина Башта у износу од 4.000.000,00 динара  из извора 01-приходи из буџета</a:t>
                      </a:r>
                    </a:p>
                    <a:p>
                      <a:pPr marL="0" marR="0">
                        <a:spcBef>
                          <a:spcPts val="0"/>
                        </a:spcBef>
                        <a:spcAft>
                          <a:spcPts val="0"/>
                        </a:spcAft>
                      </a:pPr>
                      <a:r>
                        <a:rPr lang="sr-Cyrl-RS" sz="1100" baseline="0" dirty="0" smtClean="0">
                          <a:effectLst/>
                          <a:latin typeface="Times New Roman" pitchFamily="18" charset="0"/>
                          <a:ea typeface="Times New Roman"/>
                          <a:cs typeface="Times New Roman" pitchFamily="18" charset="0"/>
                        </a:rPr>
                        <a:t>Пројектна документација за партерно уређење 600.000,00 динара из извора 01- приходи из буџета</a:t>
                      </a:r>
                      <a:endParaRPr lang="en-US" sz="1100" dirty="0">
                        <a:effectLst/>
                        <a:latin typeface="Arial Narrow" pitchFamily="34" charset="0"/>
                        <a:ea typeface="Times New Roman"/>
                        <a:cs typeface="Rod" pitchFamily="49" charset="-79"/>
                      </a:endParaRPr>
                    </a:p>
                  </a:txBody>
                  <a:tcPr marL="68580" marR="68580" marT="0" marB="0" anchor="ctr"/>
                </a:tc>
                <a:tc>
                  <a:txBody>
                    <a:bodyPr/>
                    <a:lstStyle/>
                    <a:p>
                      <a:pPr marL="0" marR="0" algn="r">
                        <a:spcBef>
                          <a:spcPts val="0"/>
                        </a:spcBef>
                        <a:spcAft>
                          <a:spcPts val="0"/>
                        </a:spcAft>
                      </a:pPr>
                      <a:r>
                        <a:rPr lang="sr-Cyrl-RS" sz="1100" dirty="0" smtClean="0">
                          <a:effectLst/>
                          <a:latin typeface="Times New Roman"/>
                          <a:ea typeface="Times New Roman"/>
                        </a:rPr>
                        <a:t>4.600.000,00</a:t>
                      </a:r>
                      <a:endParaRPr lang="en-US" sz="1100" dirty="0">
                        <a:effectLst/>
                        <a:latin typeface="Times New Roman"/>
                        <a:ea typeface="Times New Roman"/>
                      </a:endParaRPr>
                    </a:p>
                  </a:txBody>
                  <a:tcPr marL="68580" marR="68580" marT="0" marB="0" anchor="ctr"/>
                </a:tc>
                <a:tc>
                  <a:txBody>
                    <a:bodyPr/>
                    <a:lstStyle/>
                    <a:p>
                      <a:pPr marL="0" marR="0" algn="r">
                        <a:spcBef>
                          <a:spcPts val="0"/>
                        </a:spcBef>
                        <a:spcAft>
                          <a:spcPts val="0"/>
                        </a:spcAft>
                      </a:pPr>
                      <a:endParaRPr lang="en-US" sz="1100" dirty="0">
                        <a:effectLst/>
                        <a:latin typeface="Times New Roman"/>
                        <a:ea typeface="Times New Roman"/>
                      </a:endParaRPr>
                    </a:p>
                  </a:txBody>
                  <a:tcPr marL="68580" marR="68580" marT="0" marB="0" anchor="ctr"/>
                </a:tc>
                <a:tc>
                  <a:txBody>
                    <a:bodyPr/>
                    <a:lstStyle/>
                    <a:p>
                      <a:pPr marL="0" marR="0" algn="r">
                        <a:spcBef>
                          <a:spcPts val="0"/>
                        </a:spcBef>
                        <a:spcAft>
                          <a:spcPts val="0"/>
                        </a:spcAft>
                      </a:pPr>
                      <a:endParaRPr lang="en-US" sz="1100" dirty="0">
                        <a:effectLst/>
                        <a:latin typeface="Times New Roman"/>
                        <a:ea typeface="Times New Roman"/>
                      </a:endParaRPr>
                    </a:p>
                  </a:txBody>
                  <a:tcPr marL="68580" marR="68580" marT="0" marB="0" anchor="ctr"/>
                </a:tc>
              </a:tr>
            </a:tbl>
          </a:graphicData>
        </a:graphic>
      </p:graphicFrame>
    </p:spTree>
    <p:extLst>
      <p:ext uri="{BB962C8B-B14F-4D97-AF65-F5344CB8AC3E}">
        <p14:creationId xmlns="" xmlns:p14="http://schemas.microsoft.com/office/powerpoint/2010/main" val="33207943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5FB0A07-249F-4345-993B-6AB4700608B8}" type="slidenum">
              <a:rPr lang="en-US" smtClean="0"/>
              <a:pPr/>
              <a:t>23</a:t>
            </a:fld>
            <a:endParaRPr lang="en-US"/>
          </a:p>
        </p:txBody>
      </p:sp>
      <p:graphicFrame>
        <p:nvGraphicFramePr>
          <p:cNvPr id="4" name="Table 3"/>
          <p:cNvGraphicFramePr>
            <a:graphicFrameLocks noGrp="1"/>
          </p:cNvGraphicFramePr>
          <p:nvPr/>
        </p:nvGraphicFramePr>
        <p:xfrm>
          <a:off x="914400" y="869613"/>
          <a:ext cx="7848600" cy="1173480"/>
        </p:xfrm>
        <a:graphic>
          <a:graphicData uri="http://schemas.openxmlformats.org/drawingml/2006/table">
            <a:tbl>
              <a:tblPr firstRow="1" firstCol="1" bandRow="1">
                <a:tableStyleId>{E8B1032C-EA38-4F05-BA0D-38AFFFC7BED3}</a:tableStyleId>
              </a:tblPr>
              <a:tblGrid>
                <a:gridCol w="4150300"/>
                <a:gridCol w="1018800"/>
                <a:gridCol w="1222162"/>
                <a:gridCol w="1457338"/>
              </a:tblGrid>
              <a:tr h="11286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Cyrl-RS" sz="1100" baseline="0" dirty="0" smtClean="0">
                          <a:effectLst/>
                          <a:latin typeface="Times New Roman" pitchFamily="18" charset="0"/>
                          <a:ea typeface="Times New Roman"/>
                          <a:cs typeface="Times New Roman" pitchFamily="18" charset="0"/>
                        </a:rPr>
                        <a:t>13. </a:t>
                      </a:r>
                      <a:r>
                        <a:rPr lang="sr-Cyrl-RS" sz="1100" baseline="0" dirty="0" smtClean="0">
                          <a:effectLst/>
                          <a:latin typeface="Times New Roman" pitchFamily="18" charset="0"/>
                          <a:ea typeface="Times New Roman"/>
                          <a:cs typeface="Times New Roman" pitchFamily="18" charset="0"/>
                        </a:rPr>
                        <a:t>Доградња и реконструкција Предшколске установе “Невен” Бајина Башта</a:t>
                      </a:r>
                    </a:p>
                    <a:p>
                      <a:pPr marL="0" marR="0" indent="0" algn="l" defTabSz="914400" rtl="0" eaLnBrk="1" fontAlgn="auto" latinLnBrk="0" hangingPunct="1">
                        <a:lnSpc>
                          <a:spcPct val="100000"/>
                        </a:lnSpc>
                        <a:spcBef>
                          <a:spcPts val="0"/>
                        </a:spcBef>
                        <a:spcAft>
                          <a:spcPts val="0"/>
                        </a:spcAft>
                        <a:buClrTx/>
                        <a:buSzTx/>
                        <a:buFontTx/>
                        <a:buNone/>
                        <a:tabLst/>
                        <a:defRPr/>
                      </a:pPr>
                      <a:r>
                        <a:rPr lang="sr-Cyrl-RS" sz="1100" baseline="0" dirty="0" smtClean="0">
                          <a:effectLst/>
                          <a:latin typeface="Times New Roman" pitchFamily="18" charset="0"/>
                          <a:ea typeface="Times New Roman"/>
                          <a:cs typeface="Times New Roman" pitchFamily="18" charset="0"/>
                        </a:rPr>
                        <a:t> - Процењена вредност пројекта 72.500.000,00 динара</a:t>
                      </a:r>
                    </a:p>
                    <a:p>
                      <a:pPr marL="0" marR="0" indent="0" algn="l" defTabSz="914400" rtl="0" eaLnBrk="1" fontAlgn="auto" latinLnBrk="0" hangingPunct="1">
                        <a:lnSpc>
                          <a:spcPct val="100000"/>
                        </a:lnSpc>
                        <a:spcBef>
                          <a:spcPts val="0"/>
                        </a:spcBef>
                        <a:spcAft>
                          <a:spcPts val="0"/>
                        </a:spcAft>
                        <a:buClrTx/>
                        <a:buSzTx/>
                        <a:buFontTx/>
                        <a:buNone/>
                        <a:tabLst/>
                        <a:defRPr/>
                      </a:pPr>
                      <a:r>
                        <a:rPr lang="sr-Cyrl-RS" sz="1100" baseline="0" dirty="0" smtClean="0">
                          <a:effectLst/>
                          <a:latin typeface="Times New Roman" pitchFamily="18" charset="0"/>
                          <a:ea typeface="Times New Roman"/>
                          <a:cs typeface="Times New Roman" pitchFamily="18" charset="0"/>
                        </a:rPr>
                        <a:t>-  </a:t>
                      </a:r>
                      <a:r>
                        <a:rPr lang="sr-Cyrl-RS" sz="1100" dirty="0" smtClean="0">
                          <a:effectLst/>
                          <a:latin typeface="Times New Roman" pitchFamily="18" charset="0"/>
                          <a:ea typeface="Times New Roman"/>
                          <a:cs typeface="Times New Roman" pitchFamily="18" charset="0"/>
                        </a:rPr>
                        <a:t>извор финансирања</a:t>
                      </a:r>
                      <a:r>
                        <a:rPr lang="sr-Cyrl-RS" sz="1100" baseline="0" dirty="0" smtClean="0">
                          <a:effectLst/>
                          <a:latin typeface="Times New Roman" pitchFamily="18" charset="0"/>
                          <a:ea typeface="Times New Roman"/>
                          <a:cs typeface="Times New Roman" pitchFamily="18" charset="0"/>
                        </a:rPr>
                        <a:t> 01-општи приходи буџета 72.500.000,00 динара</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effectLst/>
                        <a:latin typeface="Times New Roman" pitchFamily="18" charset="0"/>
                        <a:ea typeface="Times New Roman"/>
                        <a:cs typeface="Times New Roman" pitchFamily="18" charset="0"/>
                      </a:endParaRPr>
                    </a:p>
                    <a:p>
                      <a:pPr marL="228600" marR="0" indent="-228600">
                        <a:spcBef>
                          <a:spcPts val="0"/>
                        </a:spcBef>
                        <a:spcAft>
                          <a:spcPts val="0"/>
                        </a:spcAft>
                        <a:buNone/>
                      </a:pPr>
                      <a:endParaRPr lang="sr-Cyrl-RS" sz="1100" baseline="0" dirty="0" smtClean="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r>
                        <a:rPr lang="sr-Cyrl-RS" sz="1100" dirty="0" smtClean="0">
                          <a:effectLst/>
                          <a:latin typeface="Times New Roman" pitchFamily="18" charset="0"/>
                          <a:ea typeface="Times New Roman"/>
                          <a:cs typeface="Times New Roman" pitchFamily="18" charset="0"/>
                        </a:rPr>
                        <a:t>72.500.000,00</a:t>
                      </a:r>
                      <a:endParaRPr lang="en-US" sz="11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a:effectLst/>
                        <a:latin typeface="Times New Roman" pitchFamily="18" charset="0"/>
                        <a:ea typeface="Times New Roman"/>
                        <a:cs typeface="Times New Roman" pitchFamily="18" charset="0"/>
                      </a:endParaRPr>
                    </a:p>
                  </a:txBody>
                  <a:tcPr marL="68580" marR="68580" marT="0" marB="0" anchor="ctr"/>
                </a:tc>
                <a:tc>
                  <a:txBody>
                    <a:bodyPr/>
                    <a:lstStyle/>
                    <a:p>
                      <a:pPr marL="0" marR="0" algn="r">
                        <a:spcBef>
                          <a:spcPts val="0"/>
                        </a:spcBef>
                        <a:spcAft>
                          <a:spcPts val="0"/>
                        </a:spcAft>
                      </a:pPr>
                      <a:endParaRPr lang="en-US" sz="1100" dirty="0">
                        <a:effectLst/>
                        <a:latin typeface="Times New Roman" pitchFamily="18" charset="0"/>
                        <a:ea typeface="Times New Roman"/>
                        <a:cs typeface="Times New Roman" pitchFamily="18" charset="0"/>
                      </a:endParaRPr>
                    </a:p>
                  </a:txBody>
                  <a:tcPr marL="68580" marR="68580" marT="0" marB="0" anchor="ct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sz="2800" b="1" dirty="0" smtClean="0">
                <a:latin typeface="Times New Roman" pitchFamily="18" charset="0"/>
                <a:cs typeface="Times New Roman" pitchFamily="18" charset="0"/>
              </a:rPr>
              <a:t>ПРОЈЕКТИ ОД ИНТЕРЕСА ЗА ЛОКАЛНУ ЗАЈЕДНИЦУ</a:t>
            </a:r>
            <a:endParaRPr lang="en-US" sz="28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endParaRPr lang="sr-Cyrl-RS" sz="1600" dirty="0" smtClean="0">
              <a:latin typeface="Times New Roman" pitchFamily="18" charset="0"/>
              <a:cs typeface="Times New Roman" pitchFamily="18" charset="0"/>
            </a:endParaRPr>
          </a:p>
          <a:p>
            <a:r>
              <a:rPr lang="sr-Cyrl-RS" sz="1600" dirty="0" smtClean="0">
                <a:latin typeface="Times New Roman" pitchFamily="18" charset="0"/>
                <a:cs typeface="Times New Roman" pitchFamily="18" charset="0"/>
              </a:rPr>
              <a:t>ПРОЈЕКАТ “ДРИНСКА РЕГАТА БАЈИНА БАШТА”</a:t>
            </a:r>
          </a:p>
          <a:p>
            <a:r>
              <a:rPr lang="sr-Cyrl-RS" sz="1600" dirty="0" smtClean="0">
                <a:latin typeface="Times New Roman" pitchFamily="18" charset="0"/>
                <a:cs typeface="Times New Roman" pitchFamily="18" charset="0"/>
              </a:rPr>
              <a:t>ПРОЈЕКАТ “УРЕЂЕЊЕ ПАРКОВСКИХ ПОВРШИНА И ОБЈЕКАТА</a:t>
            </a:r>
          </a:p>
          <a:p>
            <a:r>
              <a:rPr lang="sr-Cyrl-RS" sz="1600" dirty="0" smtClean="0">
                <a:latin typeface="Times New Roman" pitchFamily="18" charset="0"/>
                <a:cs typeface="Times New Roman" pitchFamily="18" charset="0"/>
              </a:rPr>
              <a:t>ПРОЈЕКАТ  КАПИТАЛНО ОДРЖАВАЊЕ БИОСКОПА УСТАНОВЕ “КУЛТУРА” БАЈИНА БАШТА</a:t>
            </a:r>
          </a:p>
          <a:p>
            <a:r>
              <a:rPr lang="sr-Cyrl-RS" sz="1600" dirty="0" smtClean="0">
                <a:latin typeface="Times New Roman" pitchFamily="18" charset="0"/>
                <a:cs typeface="Times New Roman" pitchFamily="18" charset="0"/>
              </a:rPr>
              <a:t>ПРОЈЕКАТ “ЛЕТЊЕ ВЕЧЕРИ У БАЈИНОЈ БАШТИ”</a:t>
            </a:r>
          </a:p>
          <a:p>
            <a:r>
              <a:rPr lang="sr-Cyrl-RS" sz="1600" dirty="0" smtClean="0">
                <a:latin typeface="Times New Roman" pitchFamily="18" charset="0"/>
                <a:cs typeface="Times New Roman" pitchFamily="18" charset="0"/>
              </a:rPr>
              <a:t>ПРОЈЕКАТ “ДРИНИН ДАН У БАЈИНОЈ БАШТИ”</a:t>
            </a:r>
          </a:p>
          <a:p>
            <a:r>
              <a:rPr lang="sr-Cyrl-RS" sz="1600" dirty="0" smtClean="0">
                <a:latin typeface="Times New Roman" pitchFamily="18" charset="0"/>
                <a:cs typeface="Times New Roman" pitchFamily="18" charset="0"/>
              </a:rPr>
              <a:t>ПРОЈЕКАТ “ОМЛАДИНСКИ КУЛТУРНИ ЦЕНТАР У БАЈИНОЈ БАШТИ”</a:t>
            </a:r>
          </a:p>
          <a:p>
            <a:pPr>
              <a:buNone/>
            </a:pPr>
            <a:endParaRPr lang="sr-Cyrl-RS" sz="1600" dirty="0" smtClean="0">
              <a:latin typeface="Times New Roman" pitchFamily="18" charset="0"/>
              <a:cs typeface="Times New Roman" pitchFamily="18" charset="0"/>
            </a:endParaRPr>
          </a:p>
          <a:p>
            <a:pPr>
              <a:buNone/>
            </a:pPr>
            <a:endParaRPr lang="sr-Cyrl-RS" sz="1600" dirty="0" smtClean="0">
              <a:latin typeface="Times New Roman" pitchFamily="18" charset="0"/>
              <a:cs typeface="Times New Roman" pitchFamily="18" charset="0"/>
            </a:endParaRPr>
          </a:p>
          <a:p>
            <a:pPr>
              <a:buNone/>
            </a:pPr>
            <a:endParaRPr lang="sr-Cyrl-RS" sz="1600" dirty="0" smtClean="0">
              <a:latin typeface="Times New Roman" pitchFamily="18" charset="0"/>
              <a:cs typeface="Times New Roman" pitchFamily="18" charset="0"/>
            </a:endParaRPr>
          </a:p>
          <a:p>
            <a:endParaRPr lang="sr-Cyrl-RS" sz="1600" dirty="0" smtClean="0">
              <a:latin typeface="Times New Roman" pitchFamily="18" charset="0"/>
              <a:cs typeface="Times New Roman" pitchFamily="18" charset="0"/>
            </a:endParaRPr>
          </a:p>
          <a:p>
            <a:pPr>
              <a:buNone/>
            </a:pPr>
            <a:endParaRPr lang="sr-Cyrl-RS" sz="16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75FB0A07-249F-4345-993B-6AB4700608B8}" type="slidenum">
              <a:rPr lang="en-US" smtClean="0"/>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80039E-BC42-4751-BF68-78258FF7B6C4}"/>
              </a:ext>
            </a:extLst>
          </p:cNvPr>
          <p:cNvSpPr>
            <a:spLocks noGrp="1"/>
          </p:cNvSpPr>
          <p:nvPr>
            <p:ph type="title"/>
          </p:nvPr>
        </p:nvSpPr>
        <p:spPr/>
        <p:txBody>
          <a:bodyPr>
            <a:noAutofit/>
          </a:bodyPr>
          <a:lstStyle/>
          <a:p>
            <a:r>
              <a:rPr lang="sr-Cyrl-RS" sz="3600" dirty="0">
                <a:latin typeface="Times New Roman" pitchFamily="18" charset="0"/>
                <a:cs typeface="Times New Roman" pitchFamily="18" charset="0"/>
              </a:rPr>
              <a:t>Учешће грађана у буџетском </a:t>
            </a:r>
            <a:r>
              <a:rPr lang="sr-Cyrl-RS" sz="3600" dirty="0" smtClean="0">
                <a:latin typeface="Times New Roman" pitchFamily="18" charset="0"/>
                <a:cs typeface="Times New Roman" pitchFamily="18" charset="0"/>
              </a:rPr>
              <a:t>процесу</a:t>
            </a:r>
            <a:endParaRPr lang="en-US" sz="3600" dirty="0">
              <a:latin typeface="Times New Roman" pitchFamily="18" charset="0"/>
              <a:cs typeface="Times New Roman" pitchFamily="18" charset="0"/>
            </a:endParaRPr>
          </a:p>
        </p:txBody>
      </p:sp>
      <p:sp>
        <p:nvSpPr>
          <p:cNvPr id="3" name="Content Placeholder 2">
            <a:extLst>
              <a:ext uri="{FF2B5EF4-FFF2-40B4-BE49-F238E27FC236}">
                <a16:creationId xmlns="" xmlns:a16="http://schemas.microsoft.com/office/drawing/2014/main" id="{363BA4C4-5591-43AC-9E39-1CBE732978C3}"/>
              </a:ext>
            </a:extLst>
          </p:cNvPr>
          <p:cNvSpPr>
            <a:spLocks noGrp="1"/>
          </p:cNvSpPr>
          <p:nvPr>
            <p:ph idx="1"/>
          </p:nvPr>
        </p:nvSpPr>
        <p:spPr>
          <a:xfrm>
            <a:off x="457200" y="1600200"/>
            <a:ext cx="8229600" cy="4525963"/>
          </a:xfrm>
        </p:spPr>
        <p:txBody>
          <a:bodyPr>
            <a:normAutofit fontScale="70000" lnSpcReduction="20000"/>
          </a:bodyPr>
          <a:lstStyle/>
          <a:p>
            <a:pPr marL="0" indent="0" algn="just">
              <a:buNone/>
            </a:pPr>
            <a:r>
              <a:rPr lang="sr-Cyrl-RS" dirty="0" smtClean="0">
                <a:latin typeface="Times New Roman" pitchFamily="18" charset="0"/>
                <a:cs typeface="Times New Roman" pitchFamily="18" charset="0"/>
              </a:rPr>
              <a:t>Поред избора приоритетних пројеката, грађани су могли да дају предлоге пројеката. Предлози су се углавном односили на:</a:t>
            </a:r>
          </a:p>
          <a:p>
            <a:pPr algn="just">
              <a:buFontTx/>
              <a:buChar char="-"/>
            </a:pPr>
            <a:r>
              <a:rPr lang="sr-Cyrl-RS" dirty="0" smtClean="0">
                <a:latin typeface="Times New Roman" pitchFamily="18" charset="0"/>
                <a:cs typeface="Times New Roman" pitchFamily="18" charset="0"/>
              </a:rPr>
              <a:t>Путну инфраструктуру у селима и граду</a:t>
            </a:r>
          </a:p>
          <a:p>
            <a:pPr algn="just">
              <a:buFontTx/>
              <a:buChar char="-"/>
            </a:pPr>
            <a:r>
              <a:rPr lang="sr-Cyrl-RS" dirty="0" smtClean="0">
                <a:latin typeface="Times New Roman" pitchFamily="18" charset="0"/>
                <a:cs typeface="Times New Roman" pitchFamily="18" charset="0"/>
              </a:rPr>
              <a:t>Израду пројектне д</a:t>
            </a:r>
            <a:r>
              <a:rPr lang="sr-Latn-RS" dirty="0" smtClean="0">
                <a:latin typeface="Times New Roman" pitchFamily="18" charset="0"/>
                <a:cs typeface="Times New Roman" pitchFamily="18" charset="0"/>
              </a:rPr>
              <a:t>o</a:t>
            </a:r>
            <a:r>
              <a:rPr lang="sr-Cyrl-RS" dirty="0" smtClean="0">
                <a:latin typeface="Times New Roman" pitchFamily="18" charset="0"/>
                <a:cs typeface="Times New Roman" pitchFamily="18" charset="0"/>
              </a:rPr>
              <a:t>кументације за реконструкцију водоводне и канализационе мреже</a:t>
            </a:r>
          </a:p>
          <a:p>
            <a:pPr algn="just">
              <a:buFontTx/>
              <a:buChar char="-"/>
            </a:pPr>
            <a:r>
              <a:rPr lang="sr-Cyrl-RS" dirty="0" smtClean="0">
                <a:latin typeface="Times New Roman" pitchFamily="18" charset="0"/>
                <a:cs typeface="Times New Roman" pitchFamily="18" charset="0"/>
              </a:rPr>
              <a:t>Доградњу и реконструкцију Предшколске установе</a:t>
            </a:r>
          </a:p>
          <a:p>
            <a:pPr algn="just">
              <a:buFontTx/>
              <a:buChar char="-"/>
            </a:pPr>
            <a:r>
              <a:rPr lang="sr-Cyrl-RS" dirty="0" smtClean="0">
                <a:latin typeface="Times New Roman" pitchFamily="18" charset="0"/>
                <a:cs typeface="Times New Roman" pitchFamily="18" charset="0"/>
              </a:rPr>
              <a:t>Постављање саобраћајне сигнализације</a:t>
            </a:r>
          </a:p>
          <a:p>
            <a:pPr marL="0" indent="0" algn="just">
              <a:buNone/>
            </a:pPr>
            <a:r>
              <a:rPr lang="sr-Cyrl-RS" dirty="0" smtClean="0">
                <a:latin typeface="Times New Roman" pitchFamily="18" charset="0"/>
                <a:cs typeface="Times New Roman" pitchFamily="18" charset="0"/>
              </a:rPr>
              <a:t>Конкретни пројекти се налазе у Извештају о спроведеној јавној расправи са грађанима.</a:t>
            </a:r>
            <a:endParaRPr lang="sr-Latn-RS" dirty="0" smtClean="0">
              <a:latin typeface="Times New Roman" pitchFamily="18" charset="0"/>
              <a:cs typeface="Times New Roman" pitchFamily="18" charset="0"/>
            </a:endParaRPr>
          </a:p>
          <a:p>
            <a:pPr marL="0" indent="0" algn="just">
              <a:buNone/>
            </a:pPr>
            <a:r>
              <a:rPr lang="sr-Cyrl-RS" dirty="0" smtClean="0">
                <a:latin typeface="Times New Roman" pitchFamily="18" charset="0"/>
                <a:cs typeface="Times New Roman" pitchFamily="18" charset="0"/>
              </a:rPr>
              <a:t>Предлози пројеката ће бити разматрани приликом утврђивања Предлога буџета од стране Општинског већа и Скупштине општине. Уколико неки од предложених пројеката не буде укључен у Одлуку о буџету општине Бајина Башта за 2023. годину, локална самоуправа ће их  размотрити у наредном буџетском циклусу.</a:t>
            </a:r>
          </a:p>
          <a:p>
            <a:pPr marL="0" indent="0">
              <a:buNone/>
            </a:pPr>
            <a:endParaRPr lang="en-US" dirty="0">
              <a:solidFill>
                <a:srgbClr val="FF0000"/>
              </a:solidFill>
            </a:endParaRPr>
          </a:p>
        </p:txBody>
      </p:sp>
      <p:sp>
        <p:nvSpPr>
          <p:cNvPr id="4" name="Slide Number Placeholder 3">
            <a:extLst>
              <a:ext uri="{FF2B5EF4-FFF2-40B4-BE49-F238E27FC236}">
                <a16:creationId xmlns="" xmlns:a16="http://schemas.microsoft.com/office/drawing/2014/main" id="{0DF321FE-8229-4243-A32C-46CB27CF06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FB0A07-249F-4345-993B-6AB4700608B8}"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 xmlns:p14="http://schemas.microsoft.com/office/powerpoint/2010/main" val="653606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23C33B8-93D5-4313-BF64-445235198A87}"/>
              </a:ext>
            </a:extLst>
          </p:cNvPr>
          <p:cNvSpPr>
            <a:spLocks noGrp="1"/>
          </p:cNvSpPr>
          <p:nvPr>
            <p:ph type="title"/>
          </p:nvPr>
        </p:nvSpPr>
        <p:spPr>
          <a:xfrm>
            <a:off x="457200" y="274638"/>
            <a:ext cx="8458200" cy="715962"/>
          </a:xfrm>
        </p:spPr>
        <p:txBody>
          <a:bodyPr>
            <a:noAutofit/>
          </a:bodyPr>
          <a:lstStyle/>
          <a:p>
            <a:r>
              <a:rPr lang="sr-Cyrl-RS" sz="2800" dirty="0" smtClean="0">
                <a:latin typeface="Times New Roman" pitchFamily="18" charset="0"/>
                <a:cs typeface="Times New Roman" pitchFamily="18" charset="0"/>
              </a:rPr>
              <a:t>ПРОГРАМСКИ БУЏЕТ</a:t>
            </a:r>
            <a:endParaRPr lang="en-US" sz="2800" dirty="0"/>
          </a:p>
        </p:txBody>
      </p:sp>
      <p:sp>
        <p:nvSpPr>
          <p:cNvPr id="3" name="Content Placeholder 2">
            <a:extLst>
              <a:ext uri="{FF2B5EF4-FFF2-40B4-BE49-F238E27FC236}">
                <a16:creationId xmlns="" xmlns:a16="http://schemas.microsoft.com/office/drawing/2014/main" id="{B97EC808-FFE6-45F0-B61C-8D19BE2ABB88}"/>
              </a:ext>
            </a:extLst>
          </p:cNvPr>
          <p:cNvSpPr>
            <a:spLocks noGrp="1"/>
          </p:cNvSpPr>
          <p:nvPr>
            <p:ph idx="1"/>
          </p:nvPr>
        </p:nvSpPr>
        <p:spPr>
          <a:xfrm>
            <a:off x="457200" y="908720"/>
            <a:ext cx="8229600" cy="5217443"/>
          </a:xfrm>
        </p:spPr>
        <p:txBody>
          <a:bodyPr>
            <a:normAutofit fontScale="85000" lnSpcReduction="20000"/>
          </a:bodyPr>
          <a:lstStyle/>
          <a:p>
            <a:pPr algn="just">
              <a:buFontTx/>
              <a:buChar char="-"/>
            </a:pPr>
            <a:endParaRPr lang="sr-Cyrl-RS" sz="2000" dirty="0" smtClean="0">
              <a:latin typeface="Times New Roman" pitchFamily="18" charset="0"/>
              <a:cs typeface="Times New Roman" pitchFamily="18" charset="0"/>
            </a:endParaRPr>
          </a:p>
          <a:p>
            <a:pPr algn="just">
              <a:buFontTx/>
              <a:buChar char="-"/>
            </a:pPr>
            <a:r>
              <a:rPr lang="sr-Cyrl-RS" sz="2000" dirty="0" smtClean="0">
                <a:latin typeface="Times New Roman" pitchFamily="18" charset="0"/>
                <a:cs typeface="Times New Roman" pitchFamily="18" charset="0"/>
              </a:rPr>
              <a:t>Програмску структуру кориника буџета чине три програмске категорије: програм, програмска активност и пројекат, којима се групишу расходи и издаци. Ове програмске категорије распоређене су у два хијерархијска нивоа. На вишем нивоу су програми, а на нижем програмске активности и пројкти који им припадају.</a:t>
            </a:r>
          </a:p>
          <a:p>
            <a:pPr algn="just">
              <a:buFontTx/>
              <a:buChar char="-"/>
            </a:pPr>
            <a:r>
              <a:rPr lang="sr-Cyrl-RS" sz="2000" dirty="0" smtClean="0">
                <a:latin typeface="Times New Roman" pitchFamily="18" charset="0"/>
                <a:cs typeface="Times New Roman" pitchFamily="18" charset="0"/>
              </a:rPr>
              <a:t>Програм представља скуп активности које корисник буџета спроводи у складу са неком од својих кључних надлежности.</a:t>
            </a:r>
          </a:p>
          <a:p>
            <a:pPr algn="just">
              <a:buFontTx/>
              <a:buChar char="-"/>
            </a:pPr>
            <a:r>
              <a:rPr lang="sr-Cyrl-RS" sz="2000" dirty="0" smtClean="0">
                <a:latin typeface="Times New Roman" pitchFamily="18" charset="0"/>
                <a:cs typeface="Times New Roman" pitchFamily="18" charset="0"/>
              </a:rPr>
              <a:t>Програмска активност је текућа делатност корисника буџета чијим спровођењем се постижу циљеви и утврђује се на основу уже дефинисаних надлежности корисника буџета.</a:t>
            </a:r>
          </a:p>
          <a:p>
            <a:pPr algn="just">
              <a:buFontTx/>
              <a:buChar char="-"/>
            </a:pPr>
            <a:r>
              <a:rPr lang="sr-Cyrl-RS" sz="2000" dirty="0" smtClean="0">
                <a:latin typeface="Times New Roman" pitchFamily="18" charset="0"/>
                <a:cs typeface="Times New Roman" pitchFamily="18" charset="0"/>
              </a:rPr>
              <a:t>Пројекат је временски ограничен пословни подухват.</a:t>
            </a:r>
          </a:p>
          <a:p>
            <a:pPr algn="just">
              <a:buFontTx/>
              <a:buChar char="-"/>
            </a:pPr>
            <a:r>
              <a:rPr lang="sr-Cyrl-RS" sz="2000" dirty="0" smtClean="0">
                <a:latin typeface="Times New Roman" pitchFamily="18" charset="0"/>
                <a:cs typeface="Times New Roman" pitchFamily="18" charset="0"/>
              </a:rPr>
              <a:t>За програмску структуру се везују циљеви које корисник буџета планира да оствари спровођењем програма, програмских активности или пројеката. Истовремено са израдом програмске структуре буџета утврђује се начин праћења постизања циљева, односно утврђују се циљеви и индикатори. Корисници буџетских средстава имају обавезу да извештавају Министарство финансија о постигнутим резултатима програма, програмских активности и пројеката. </a:t>
            </a:r>
          </a:p>
          <a:p>
            <a:pPr algn="just">
              <a:buFontTx/>
              <a:buChar char="-"/>
            </a:pPr>
            <a:r>
              <a:rPr lang="sr-Cyrl-RS" sz="2000" dirty="0" smtClean="0">
                <a:latin typeface="Times New Roman" pitchFamily="18" charset="0"/>
                <a:cs typeface="Times New Roman" pitchFamily="18" charset="0"/>
              </a:rPr>
              <a:t>Програмски буџет представља ефикасан механизам за спровођење реформе јавне управе, који омогућава боље управљање учинком јавне управе, већу одговорност буџетских корисника, утврђивање приоритетних расхода и издатака, спровођење јавних политика и већу транспарентност потрошње.</a:t>
            </a:r>
            <a:endParaRPr lang="sr-Cyrl-RS" sz="2000" dirty="0">
              <a:latin typeface="Times New Roman" pitchFamily="18" charset="0"/>
              <a:cs typeface="Times New Roman" pitchFamily="18" charset="0"/>
            </a:endParaRPr>
          </a:p>
        </p:txBody>
      </p:sp>
      <p:sp>
        <p:nvSpPr>
          <p:cNvPr id="4" name="Slide Number Placeholder 3">
            <a:extLst>
              <a:ext uri="{FF2B5EF4-FFF2-40B4-BE49-F238E27FC236}">
                <a16:creationId xmlns="" xmlns:a16="http://schemas.microsoft.com/office/drawing/2014/main" id="{42940C7D-708F-45C4-932D-ECA9B5D1AA61}"/>
              </a:ext>
            </a:extLst>
          </p:cNvPr>
          <p:cNvSpPr>
            <a:spLocks noGrp="1"/>
          </p:cNvSpPr>
          <p:nvPr>
            <p:ph type="sldNum" sz="quarter" idx="12"/>
          </p:nvPr>
        </p:nvSpPr>
        <p:spPr/>
        <p:txBody>
          <a:bodyPr/>
          <a:lstStyle/>
          <a:p>
            <a:fld id="{75FB0A07-249F-4345-993B-6AB4700608B8}" type="slidenum">
              <a:rPr lang="en-US" smtClean="0"/>
              <a:pPr/>
              <a:t>26</a:t>
            </a:fld>
            <a:endParaRPr lang="en-US"/>
          </a:p>
        </p:txBody>
      </p:sp>
    </p:spTree>
    <p:extLst>
      <p:ext uri="{BB962C8B-B14F-4D97-AF65-F5344CB8AC3E}">
        <p14:creationId xmlns="" xmlns:p14="http://schemas.microsoft.com/office/powerpoint/2010/main" val="16228046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363BA4C4-5591-43AC-9E39-1CBE732978C3}"/>
              </a:ext>
            </a:extLst>
          </p:cNvPr>
          <p:cNvSpPr>
            <a:spLocks noGrp="1"/>
          </p:cNvSpPr>
          <p:nvPr>
            <p:ph idx="1"/>
          </p:nvPr>
        </p:nvSpPr>
        <p:spPr>
          <a:xfrm>
            <a:off x="457200" y="1295400"/>
            <a:ext cx="8229600" cy="5386610"/>
          </a:xfrm>
        </p:spPr>
        <p:txBody>
          <a:bodyPr>
            <a:normAutofit/>
          </a:bodyPr>
          <a:lstStyle/>
          <a:p>
            <a:pPr marL="0" indent="0" algn="just">
              <a:buNone/>
            </a:pPr>
            <a:r>
              <a:rPr lang="sr-Cyrl-RS" sz="2000" dirty="0">
                <a:latin typeface="Times New Roman" pitchFamily="18" charset="0"/>
                <a:cs typeface="Times New Roman" pitchFamily="18" charset="0"/>
              </a:rPr>
              <a:t> </a:t>
            </a:r>
            <a:r>
              <a:rPr lang="sr-Cyrl-RS" sz="2000" dirty="0" smtClean="0">
                <a:latin typeface="Times New Roman" pitchFamily="18" charset="0"/>
                <a:cs typeface="Times New Roman" pitchFamily="18" charset="0"/>
              </a:rPr>
              <a:t>     До 2015. године примењивао се линијски модел буџетирања који је подразумевао препознавање надлежности корисника јавних средстава првенствено преко функционалне клаификације и акценат на расходе по намени (по економским класификацијама). Линијски буџет није пружао информације о циљевима јавних политика који ће бити остварени датим издвајањем новца – тако да нисмо могли да утврдимо да ли је одређена политика била ефективна. Сада нам програмски буџет даје одговоре на питања:</a:t>
            </a:r>
          </a:p>
          <a:p>
            <a:pPr marL="0" indent="0" algn="just">
              <a:buNone/>
            </a:pPr>
            <a:r>
              <a:rPr lang="sr-Cyrl-RS" sz="2000" dirty="0" smtClean="0">
                <a:latin typeface="Times New Roman" pitchFamily="18" charset="0"/>
                <a:cs typeface="Times New Roman" pitchFamily="18" charset="0"/>
              </a:rPr>
              <a:t>1. У које сврхе се средства троше ( расходи и издаци се опредељују  за програме, програмске активности и пројекте корисника буџетских средстава)</a:t>
            </a:r>
          </a:p>
          <a:p>
            <a:pPr marL="0" indent="0" algn="just">
              <a:buNone/>
            </a:pPr>
            <a:r>
              <a:rPr lang="sr-Cyrl-RS" sz="2000" dirty="0" smtClean="0">
                <a:latin typeface="Times New Roman" pitchFamily="18" charset="0"/>
                <a:cs typeface="Times New Roman" pitchFamily="18" charset="0"/>
              </a:rPr>
              <a:t>2. На који начин је таква потрошња повезана са циљевима</a:t>
            </a:r>
          </a:p>
          <a:p>
            <a:pPr marL="0" indent="0" algn="just">
              <a:buNone/>
            </a:pPr>
            <a:r>
              <a:rPr lang="sr-Cyrl-RS" sz="2000" dirty="0" smtClean="0">
                <a:latin typeface="Times New Roman" pitchFamily="18" charset="0"/>
                <a:cs typeface="Times New Roman" pitchFamily="18" charset="0"/>
              </a:rPr>
              <a:t>3. Какви се резултати остварују (што се види мерењем учинка)</a:t>
            </a:r>
            <a:endParaRPr lang="sr-Cyrl-RS" sz="2000" dirty="0">
              <a:latin typeface="Times New Roman" pitchFamily="18" charset="0"/>
              <a:cs typeface="Times New Roman" pitchFamily="18" charset="0"/>
            </a:endParaRPr>
          </a:p>
        </p:txBody>
      </p:sp>
      <p:sp>
        <p:nvSpPr>
          <p:cNvPr id="4" name="Slide Number Placeholder 3">
            <a:extLst>
              <a:ext uri="{FF2B5EF4-FFF2-40B4-BE49-F238E27FC236}">
                <a16:creationId xmlns="" xmlns:a16="http://schemas.microsoft.com/office/drawing/2014/main" id="{0DF321FE-8229-4243-A32C-46CB27CF06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FB0A07-249F-4345-993B-6AB4700608B8}"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Title 4"/>
          <p:cNvSpPr>
            <a:spLocks noGrp="1"/>
          </p:cNvSpPr>
          <p:nvPr>
            <p:ph type="title"/>
          </p:nvPr>
        </p:nvSpPr>
        <p:spPr/>
        <p:txBody>
          <a:bodyPr>
            <a:normAutofit/>
          </a:bodyPr>
          <a:lstStyle/>
          <a:p>
            <a:r>
              <a:rPr lang="sr-Cyrl-RS" sz="2800" dirty="0" smtClean="0">
                <a:latin typeface="Times New Roman" pitchFamily="18" charset="0"/>
                <a:cs typeface="Times New Roman" pitchFamily="18" charset="0"/>
              </a:rPr>
              <a:t>Предности програмског модела буџетирања</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630231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9100EA0-F487-4F15-B0C7-5D5B1A493ED4}"/>
              </a:ext>
            </a:extLst>
          </p:cNvPr>
          <p:cNvSpPr>
            <a:spLocks noGrp="1"/>
          </p:cNvSpPr>
          <p:nvPr>
            <p:ph idx="1"/>
          </p:nvPr>
        </p:nvSpPr>
        <p:spPr>
          <a:xfrm>
            <a:off x="457200" y="548680"/>
            <a:ext cx="8229600" cy="5976664"/>
          </a:xfrm>
        </p:spPr>
        <p:txBody>
          <a:bodyPr>
            <a:normAutofit/>
          </a:bodyPr>
          <a:lstStyle/>
          <a:p>
            <a:pPr marL="0" indent="0">
              <a:buNone/>
            </a:pPr>
            <a:r>
              <a:rPr lang="sr-Cyrl-RS" dirty="0" smtClean="0">
                <a:latin typeface="Times New Roman" pitchFamily="18" charset="0"/>
                <a:cs typeface="Times New Roman" pitchFamily="18" charset="0"/>
              </a:rPr>
              <a:t>             </a:t>
            </a:r>
          </a:p>
          <a:p>
            <a:pPr marL="0" indent="0">
              <a:buNone/>
            </a:pPr>
            <a:r>
              <a:rPr lang="sr-Cyrl-RS" dirty="0" smtClean="0">
                <a:latin typeface="Times New Roman" pitchFamily="18" charset="0"/>
                <a:cs typeface="Times New Roman" pitchFamily="18" charset="0"/>
              </a:rPr>
              <a:t>                   ХВАЛА НА ПАЖЊИ</a:t>
            </a:r>
          </a:p>
          <a:p>
            <a:pPr marL="0" indent="0">
              <a:buNone/>
            </a:pPr>
            <a:endParaRPr lang="sr-Cyrl-RS" dirty="0">
              <a:latin typeface="Times New Roman" pitchFamily="18" charset="0"/>
              <a:cs typeface="Times New Roman" pitchFamily="18" charset="0"/>
            </a:endParaRPr>
          </a:p>
          <a:p>
            <a:pPr algn="just"/>
            <a:r>
              <a:rPr lang="sr-Cyrl-RS" sz="2200" dirty="0" smtClean="0">
                <a:latin typeface="Times New Roman" pitchFamily="18" charset="0"/>
                <a:cs typeface="Times New Roman" pitchFamily="18" charset="0"/>
              </a:rPr>
              <a:t>На крају желимо </a:t>
            </a:r>
            <a:r>
              <a:rPr lang="sr-Cyrl-RS" sz="2200" dirty="0">
                <a:latin typeface="Times New Roman" pitchFamily="18" charset="0"/>
                <a:cs typeface="Times New Roman" pitchFamily="18" charset="0"/>
              </a:rPr>
              <a:t>да Вам се захвалимо што сте издвојили време за </a:t>
            </a:r>
            <a:r>
              <a:rPr lang="sr-Cyrl-RS" sz="2200" dirty="0" smtClean="0">
                <a:latin typeface="Times New Roman" pitchFamily="18" charset="0"/>
                <a:cs typeface="Times New Roman" pitchFamily="18" charset="0"/>
              </a:rPr>
              <a:t>читање </a:t>
            </a:r>
            <a:r>
              <a:rPr lang="sr-Cyrl-RS" sz="2200" dirty="0">
                <a:latin typeface="Times New Roman" pitchFamily="18" charset="0"/>
                <a:cs typeface="Times New Roman" pitchFamily="18" charset="0"/>
              </a:rPr>
              <a:t>ове </a:t>
            </a:r>
            <a:r>
              <a:rPr lang="sr-Cyrl-RS" sz="2200" dirty="0" smtClean="0">
                <a:latin typeface="Times New Roman" pitchFamily="18" charset="0"/>
                <a:cs typeface="Times New Roman" pitchFamily="18" charset="0"/>
              </a:rPr>
              <a:t>презентације. </a:t>
            </a:r>
            <a:r>
              <a:rPr lang="sr-Cyrl-RS" sz="2200" dirty="0">
                <a:latin typeface="Times New Roman" pitchFamily="18" charset="0"/>
                <a:cs typeface="Times New Roman" pitchFamily="18" charset="0"/>
              </a:rPr>
              <a:t>Надамо се да је она олакшала ваше разумевање планиране садржине буџета; </a:t>
            </a:r>
          </a:p>
          <a:p>
            <a:pPr algn="just">
              <a:buNone/>
            </a:pPr>
            <a:endParaRPr lang="sr-Cyrl-RS" sz="2200" dirty="0"/>
          </a:p>
          <a:p>
            <a:pPr algn="just"/>
            <a:r>
              <a:rPr lang="sr-Cyrl-RS" sz="2200" dirty="0" smtClean="0">
                <a:latin typeface="Times New Roman" pitchFamily="18" charset="0"/>
                <a:cs typeface="Times New Roman" pitchFamily="18" charset="0"/>
              </a:rPr>
              <a:t>Уколико сте заинтересовани да сагледате у целини Одлуку </a:t>
            </a:r>
            <a:r>
              <a:rPr lang="sr-Cyrl-RS" sz="2200" dirty="0">
                <a:latin typeface="Times New Roman" pitchFamily="18" charset="0"/>
                <a:cs typeface="Times New Roman" pitchFamily="18" charset="0"/>
              </a:rPr>
              <a:t>о буџету општине </a:t>
            </a:r>
            <a:r>
              <a:rPr lang="sr-Cyrl-RS" sz="2200" dirty="0" smtClean="0">
                <a:latin typeface="Times New Roman" pitchFamily="18" charset="0"/>
                <a:cs typeface="Times New Roman" pitchFamily="18" charset="0"/>
              </a:rPr>
              <a:t>Бајина Башта </a:t>
            </a:r>
            <a:r>
              <a:rPr lang="sr-Cyrl-RS" sz="2200" dirty="0">
                <a:latin typeface="Times New Roman" pitchFamily="18" charset="0"/>
                <a:cs typeface="Times New Roman" pitchFamily="18" charset="0"/>
              </a:rPr>
              <a:t>за </a:t>
            </a:r>
            <a:r>
              <a:rPr lang="sr-Cyrl-RS" sz="2200" dirty="0" smtClean="0">
                <a:latin typeface="Times New Roman" pitchFamily="18" charset="0"/>
                <a:cs typeface="Times New Roman" pitchFamily="18" charset="0"/>
              </a:rPr>
              <a:t>202</a:t>
            </a:r>
            <a:r>
              <a:rPr lang="en-US" sz="2200" smtClean="0">
                <a:latin typeface="Times New Roman" pitchFamily="18" charset="0"/>
                <a:cs typeface="Times New Roman" pitchFamily="18" charset="0"/>
              </a:rPr>
              <a:t>3</a:t>
            </a:r>
            <a:r>
              <a:rPr lang="sr-Cyrl-RS" sz="2200" smtClean="0">
                <a:latin typeface="Times New Roman" pitchFamily="18" charset="0"/>
                <a:cs typeface="Times New Roman" pitchFamily="18" charset="0"/>
              </a:rPr>
              <a:t>. </a:t>
            </a:r>
            <a:r>
              <a:rPr lang="sr-Cyrl-RS" sz="2200" dirty="0" smtClean="0">
                <a:latin typeface="Times New Roman" pitchFamily="18" charset="0"/>
                <a:cs typeface="Times New Roman" pitchFamily="18" charset="0"/>
              </a:rPr>
              <a:t>годину, исту можете </a:t>
            </a:r>
            <a:r>
              <a:rPr lang="sr-Cyrl-RS" sz="2200" dirty="0">
                <a:latin typeface="Times New Roman" pitchFamily="18" charset="0"/>
                <a:cs typeface="Times New Roman" pitchFamily="18" charset="0"/>
              </a:rPr>
              <a:t>преузети на </a:t>
            </a:r>
            <a:r>
              <a:rPr lang="sr-Cyrl-RS" sz="2200" dirty="0" smtClean="0">
                <a:latin typeface="Times New Roman" pitchFamily="18" charset="0"/>
                <a:cs typeface="Times New Roman" pitchFamily="18" charset="0"/>
              </a:rPr>
              <a:t>интернет </a:t>
            </a:r>
            <a:r>
              <a:rPr lang="sr-Cyrl-RS" sz="2200" dirty="0">
                <a:latin typeface="Times New Roman" pitchFamily="18" charset="0"/>
                <a:cs typeface="Times New Roman" pitchFamily="18" charset="0"/>
              </a:rPr>
              <a:t>странице </a:t>
            </a:r>
            <a:r>
              <a:rPr lang="sr-Cyrl-RS" sz="2200" dirty="0" smtClean="0">
                <a:latin typeface="Times New Roman" pitchFamily="18" charset="0"/>
                <a:cs typeface="Times New Roman" pitchFamily="18" charset="0"/>
              </a:rPr>
              <a:t>Општине Бајина Башта: </a:t>
            </a:r>
            <a:endParaRPr lang="en-US" sz="2200" dirty="0" smtClean="0">
              <a:latin typeface="Times New Roman" pitchFamily="18" charset="0"/>
              <a:cs typeface="Times New Roman" pitchFamily="18" charset="0"/>
            </a:endParaRPr>
          </a:p>
          <a:p>
            <a:pPr algn="just"/>
            <a:r>
              <a:rPr lang="en-US" sz="2200" dirty="0" err="1" smtClean="0">
                <a:latin typeface="Times New Roman" pitchFamily="18" charset="0"/>
                <a:cs typeface="Times New Roman" pitchFamily="18" charset="0"/>
              </a:rPr>
              <a:t>bajinabasta.rs</a:t>
            </a:r>
            <a:endParaRPr lang="sr-Cyrl-RS" sz="2200" dirty="0">
              <a:latin typeface="Times New Roman" pitchFamily="18" charset="0"/>
              <a:cs typeface="Times New Roman" pitchFamily="18" charset="0"/>
            </a:endParaRPr>
          </a:p>
          <a:p>
            <a:pPr marL="0" indent="0" algn="just">
              <a:buNone/>
            </a:pPr>
            <a:endParaRPr lang="sr-Cyrl-RS" sz="2200" dirty="0">
              <a:solidFill>
                <a:srgbClr val="FF0000"/>
              </a:solidFill>
            </a:endParaRPr>
          </a:p>
          <a:p>
            <a:pPr marL="0" indent="0" algn="just">
              <a:buNone/>
            </a:pPr>
            <a:endParaRPr lang="sr-Cyrl-RS" dirty="0"/>
          </a:p>
          <a:p>
            <a:pPr marL="0" indent="0" algn="just">
              <a:buNone/>
            </a:pPr>
            <a:endParaRPr lang="sr-Cyrl-RS" dirty="0"/>
          </a:p>
          <a:p>
            <a:pPr algn="just"/>
            <a:endParaRPr lang="en-US" dirty="0">
              <a:solidFill>
                <a:srgbClr val="FF0000"/>
              </a:solidFill>
            </a:endParaRPr>
          </a:p>
          <a:p>
            <a:endParaRPr lang="en-US" dirty="0"/>
          </a:p>
        </p:txBody>
      </p:sp>
      <p:sp>
        <p:nvSpPr>
          <p:cNvPr id="4" name="Slide Number Placeholder 3">
            <a:extLst>
              <a:ext uri="{FF2B5EF4-FFF2-40B4-BE49-F238E27FC236}">
                <a16:creationId xmlns="" xmlns:a16="http://schemas.microsoft.com/office/drawing/2014/main" id="{98AE72C1-4469-43B7-B387-2085293C7666}"/>
              </a:ext>
            </a:extLst>
          </p:cNvPr>
          <p:cNvSpPr>
            <a:spLocks noGrp="1"/>
          </p:cNvSpPr>
          <p:nvPr>
            <p:ph type="sldNum" sz="quarter" idx="12"/>
          </p:nvPr>
        </p:nvSpPr>
        <p:spPr/>
        <p:txBody>
          <a:bodyPr/>
          <a:lstStyle/>
          <a:p>
            <a:fld id="{75FB0A07-249F-4345-993B-6AB4700608B8}" type="slidenum">
              <a:rPr lang="en-US" smtClean="0"/>
              <a:pPr/>
              <a:t>28</a:t>
            </a:fld>
            <a:endParaRPr lang="en-US"/>
          </a:p>
        </p:txBody>
      </p:sp>
    </p:spTree>
    <p:extLst>
      <p:ext uri="{BB962C8B-B14F-4D97-AF65-F5344CB8AC3E}">
        <p14:creationId xmlns="" xmlns:p14="http://schemas.microsoft.com/office/powerpoint/2010/main" val="1312768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B6F15528-21DE-4FAA-801E-634DDDAF4B2B}" type="slidenum">
              <a:rPr lang="en-US" smtClean="0"/>
              <a:pPr/>
              <a:t>3</a:t>
            </a:fld>
            <a:endParaRPr lang="en-US"/>
          </a:p>
        </p:txBody>
      </p:sp>
      <p:sp>
        <p:nvSpPr>
          <p:cNvPr id="3" name="TextBox 2"/>
          <p:cNvSpPr txBox="1"/>
          <p:nvPr/>
        </p:nvSpPr>
        <p:spPr>
          <a:xfrm>
            <a:off x="381000" y="352603"/>
            <a:ext cx="8079432" cy="5724644"/>
          </a:xfrm>
          <a:prstGeom prst="rect">
            <a:avLst/>
          </a:prstGeom>
          <a:noFill/>
        </p:spPr>
        <p:txBody>
          <a:bodyPr wrap="square" rtlCol="0">
            <a:spAutoFit/>
          </a:bodyPr>
          <a:lstStyle/>
          <a:p>
            <a:pPr algn="ctr"/>
            <a:r>
              <a:rPr lang="sr-Cyrl-RS" sz="3000" b="1" dirty="0">
                <a:latin typeface="Times New Roman" pitchFamily="18" charset="0"/>
                <a:ea typeface="+mj-ea"/>
                <a:cs typeface="Times New Roman" pitchFamily="18" charset="0"/>
              </a:rPr>
              <a:t>Увод </a:t>
            </a:r>
            <a:r>
              <a:rPr lang="sr-Cyrl-RS" sz="3000" b="1" dirty="0" smtClean="0">
                <a:latin typeface="Times New Roman" pitchFamily="18" charset="0"/>
                <a:ea typeface="+mj-ea"/>
                <a:cs typeface="Times New Roman" pitchFamily="18" charset="0"/>
              </a:rPr>
              <a:t>у презентацију Одлуке </a:t>
            </a:r>
            <a:r>
              <a:rPr lang="sr-Cyrl-RS" sz="3000" b="1" dirty="0">
                <a:latin typeface="Times New Roman" pitchFamily="18" charset="0"/>
                <a:ea typeface="+mj-ea"/>
                <a:cs typeface="Times New Roman" pitchFamily="18" charset="0"/>
              </a:rPr>
              <a:t>о буџету </a:t>
            </a:r>
            <a:r>
              <a:rPr lang="en-US" sz="3000" b="1" dirty="0">
                <a:latin typeface="Times New Roman" pitchFamily="18" charset="0"/>
                <a:ea typeface="+mj-ea"/>
                <a:cs typeface="Times New Roman" pitchFamily="18" charset="0"/>
              </a:rPr>
              <a:t>O</a:t>
            </a:r>
            <a:r>
              <a:rPr lang="sr-Cyrl-RS" sz="3000" b="1" dirty="0">
                <a:latin typeface="Times New Roman" pitchFamily="18" charset="0"/>
                <a:ea typeface="+mj-ea"/>
                <a:cs typeface="Times New Roman" pitchFamily="18" charset="0"/>
              </a:rPr>
              <a:t>пштине </a:t>
            </a:r>
            <a:r>
              <a:rPr lang="sr-Cyrl-RS" sz="3000" b="1" dirty="0" smtClean="0">
                <a:latin typeface="Times New Roman" pitchFamily="18" charset="0"/>
                <a:ea typeface="+mj-ea"/>
                <a:cs typeface="Times New Roman" pitchFamily="18" charset="0"/>
              </a:rPr>
              <a:t>Бајина Башта </a:t>
            </a:r>
            <a:r>
              <a:rPr lang="sr-Cyrl-RS" sz="3000" b="1" dirty="0">
                <a:latin typeface="Times New Roman" pitchFamily="18" charset="0"/>
                <a:ea typeface="+mj-ea"/>
                <a:cs typeface="Times New Roman" pitchFamily="18" charset="0"/>
              </a:rPr>
              <a:t>за </a:t>
            </a:r>
            <a:r>
              <a:rPr lang="sr-Cyrl-RS" sz="3000" b="1" dirty="0" smtClean="0">
                <a:latin typeface="Times New Roman" pitchFamily="18" charset="0"/>
                <a:ea typeface="+mj-ea"/>
                <a:cs typeface="Times New Roman" pitchFamily="18" charset="0"/>
              </a:rPr>
              <a:t>202</a:t>
            </a:r>
            <a:r>
              <a:rPr lang="en-US" sz="3000" b="1" dirty="0" smtClean="0">
                <a:latin typeface="Times New Roman" pitchFamily="18" charset="0"/>
                <a:ea typeface="+mj-ea"/>
                <a:cs typeface="Times New Roman" pitchFamily="18" charset="0"/>
              </a:rPr>
              <a:t>3</a:t>
            </a:r>
            <a:r>
              <a:rPr lang="sr-Cyrl-RS" sz="3000" b="1" dirty="0" smtClean="0">
                <a:latin typeface="Times New Roman" pitchFamily="18" charset="0"/>
                <a:ea typeface="+mj-ea"/>
                <a:cs typeface="Times New Roman" pitchFamily="18" charset="0"/>
              </a:rPr>
              <a:t>. </a:t>
            </a:r>
            <a:r>
              <a:rPr lang="sr-Cyrl-RS" sz="3000" b="1" dirty="0">
                <a:latin typeface="Times New Roman" pitchFamily="18" charset="0"/>
                <a:ea typeface="+mj-ea"/>
                <a:cs typeface="Times New Roman" pitchFamily="18" charset="0"/>
              </a:rPr>
              <a:t>годину</a:t>
            </a:r>
          </a:p>
          <a:p>
            <a:pPr algn="just"/>
            <a:endParaRPr lang="sr-Cyrl-RS" dirty="0">
              <a:latin typeface="Times New Roman" pitchFamily="18" charset="0"/>
              <a:cs typeface="Times New Roman" pitchFamily="18" charset="0"/>
            </a:endParaRPr>
          </a:p>
          <a:p>
            <a:pPr marL="285750" indent="-285750" algn="just">
              <a:buFont typeface="Arial" panose="020B0604020202020204" pitchFamily="34" charset="0"/>
              <a:buChar char="•"/>
            </a:pPr>
            <a:r>
              <a:rPr lang="sr-Cyrl-RS" dirty="0" smtClean="0">
                <a:latin typeface="Times New Roman" pitchFamily="18" charset="0"/>
                <a:cs typeface="Times New Roman" pitchFamily="18" charset="0"/>
              </a:rPr>
              <a:t>Сврха </a:t>
            </a:r>
            <a:r>
              <a:rPr lang="sr-Cyrl-RS" dirty="0">
                <a:latin typeface="Times New Roman" pitchFamily="18" charset="0"/>
                <a:cs typeface="Times New Roman" pitchFamily="18" charset="0"/>
              </a:rPr>
              <a:t>ове презентације је да </a:t>
            </a:r>
            <a:r>
              <a:rPr lang="sr-Cyrl-RS" dirty="0" smtClean="0">
                <a:latin typeface="Times New Roman" pitchFamily="18" charset="0"/>
                <a:cs typeface="Times New Roman" pitchFamily="18" charset="0"/>
              </a:rPr>
              <a:t>на </a:t>
            </a:r>
            <a:r>
              <a:rPr lang="sr-Cyrl-RS" dirty="0">
                <a:latin typeface="Times New Roman" pitchFamily="18" charset="0"/>
                <a:cs typeface="Times New Roman" pitchFamily="18" charset="0"/>
              </a:rPr>
              <a:t>што једноставнији и разумљивији начин објасни на који начин локална самоуправа планира у наредној години да користи јавне ресурсе како би се извршиле обавезе и задовољиле потребе грађана. </a:t>
            </a:r>
          </a:p>
          <a:p>
            <a:pPr algn="just"/>
            <a:endParaRPr lang="sr-Cyrl-RS" dirty="0">
              <a:latin typeface="Times New Roman" pitchFamily="18" charset="0"/>
              <a:cs typeface="Times New Roman" pitchFamily="18" charset="0"/>
            </a:endParaRPr>
          </a:p>
          <a:p>
            <a:pPr marL="285750" indent="-285750" algn="just">
              <a:buFont typeface="Arial" panose="020B0604020202020204" pitchFamily="34" charset="0"/>
              <a:buChar char="•"/>
            </a:pPr>
            <a:r>
              <a:rPr lang="sr-Cyrl-RS" dirty="0">
                <a:latin typeface="Times New Roman" pitchFamily="18" charset="0"/>
                <a:cs typeface="Times New Roman" pitchFamily="18" charset="0"/>
              </a:rPr>
              <a:t>Намера нам је да Вам дамо сажет и јасан приказ </a:t>
            </a:r>
            <a:r>
              <a:rPr lang="sr-Cyrl-RS" dirty="0" smtClean="0">
                <a:latin typeface="Times New Roman" pitchFamily="18" charset="0"/>
                <a:cs typeface="Times New Roman" pitchFamily="18" charset="0"/>
              </a:rPr>
              <a:t>Одлуке </a:t>
            </a:r>
            <a:r>
              <a:rPr lang="sr-Cyrl-RS" dirty="0">
                <a:latin typeface="Times New Roman" pitchFamily="18" charset="0"/>
                <a:cs typeface="Times New Roman" pitchFamily="18" charset="0"/>
              </a:rPr>
              <a:t>о буџету општине </a:t>
            </a:r>
            <a:r>
              <a:rPr lang="sr-Cyrl-RS" dirty="0" smtClean="0">
                <a:latin typeface="Times New Roman" pitchFamily="18" charset="0"/>
                <a:cs typeface="Times New Roman" pitchFamily="18" charset="0"/>
              </a:rPr>
              <a:t>Бајина Башта</a:t>
            </a:r>
            <a:r>
              <a:rPr lang="sr-Cyrl-RS" dirty="0" smtClean="0">
                <a:solidFill>
                  <a:srgbClr val="FF0000"/>
                </a:solidFill>
                <a:latin typeface="Times New Roman" pitchFamily="18" charset="0"/>
                <a:cs typeface="Times New Roman" pitchFamily="18" charset="0"/>
              </a:rPr>
              <a:t> </a:t>
            </a:r>
            <a:r>
              <a:rPr lang="sr-Cyrl-RS" dirty="0">
                <a:latin typeface="Times New Roman" pitchFamily="18" charset="0"/>
                <a:cs typeface="Times New Roman" pitchFamily="18" charset="0"/>
              </a:rPr>
              <a:t>за </a:t>
            </a:r>
            <a:r>
              <a:rPr lang="sr-Cyrl-RS" dirty="0" smtClean="0">
                <a:latin typeface="Times New Roman" pitchFamily="18" charset="0"/>
                <a:cs typeface="Times New Roman" pitchFamily="18" charset="0"/>
              </a:rPr>
              <a:t>202</a:t>
            </a:r>
            <a:r>
              <a:rPr lang="en-US" dirty="0" smtClean="0">
                <a:latin typeface="Times New Roman" pitchFamily="18" charset="0"/>
                <a:cs typeface="Times New Roman" pitchFamily="18" charset="0"/>
              </a:rPr>
              <a:t>3</a:t>
            </a:r>
            <a:r>
              <a:rPr lang="sr-Cyrl-RS" dirty="0" smtClean="0">
                <a:latin typeface="Times New Roman" pitchFamily="18" charset="0"/>
                <a:cs typeface="Times New Roman" pitchFamily="18" charset="0"/>
              </a:rPr>
              <a:t>. </a:t>
            </a:r>
            <a:r>
              <a:rPr lang="sr-Cyrl-RS" dirty="0">
                <a:latin typeface="Times New Roman" pitchFamily="18" charset="0"/>
                <a:cs typeface="Times New Roman" pitchFamily="18" charset="0"/>
              </a:rPr>
              <a:t>годину, која је по својој форми веома обимна и тешка за разумевање због специфичних појмова и класификација које је чине. </a:t>
            </a:r>
          </a:p>
          <a:p>
            <a:pPr algn="just"/>
            <a:endParaRPr lang="sr-Cyrl-RS" dirty="0">
              <a:latin typeface="Times New Roman" pitchFamily="18" charset="0"/>
              <a:cs typeface="Times New Roman" pitchFamily="18" charset="0"/>
            </a:endParaRPr>
          </a:p>
          <a:p>
            <a:pPr marL="285750" indent="-285750" algn="just">
              <a:buFont typeface="Arial" panose="020B0604020202020204" pitchFamily="34" charset="0"/>
              <a:buChar char="•"/>
            </a:pPr>
            <a:r>
              <a:rPr lang="sr-Cyrl-RS" dirty="0">
                <a:latin typeface="Times New Roman" pitchFamily="18" charset="0"/>
                <a:cs typeface="Times New Roman" pitchFamily="18" charset="0"/>
              </a:rPr>
              <a:t>Желимо да чујемо ваше мишљење о </a:t>
            </a:r>
            <a:r>
              <a:rPr lang="sr-Cyrl-RS" dirty="0" smtClean="0">
                <a:latin typeface="Times New Roman" pitchFamily="18" charset="0"/>
                <a:cs typeface="Times New Roman" pitchFamily="18" charset="0"/>
              </a:rPr>
              <a:t>предлогу Одлуке </a:t>
            </a:r>
            <a:r>
              <a:rPr lang="sr-Cyrl-RS" dirty="0">
                <a:latin typeface="Times New Roman" pitchFamily="18" charset="0"/>
                <a:cs typeface="Times New Roman" pitchFamily="18" charset="0"/>
              </a:rPr>
              <a:t>о буџету општине </a:t>
            </a:r>
            <a:r>
              <a:rPr lang="sr-Cyrl-RS" dirty="0" smtClean="0">
                <a:latin typeface="Times New Roman" pitchFamily="18" charset="0"/>
                <a:cs typeface="Times New Roman" pitchFamily="18" charset="0"/>
              </a:rPr>
              <a:t>Бајина Башта</a:t>
            </a:r>
            <a:r>
              <a:rPr lang="sr-Cyrl-RS" dirty="0" smtClean="0">
                <a:solidFill>
                  <a:srgbClr val="FF0000"/>
                </a:solidFill>
                <a:latin typeface="Times New Roman" pitchFamily="18" charset="0"/>
                <a:cs typeface="Times New Roman" pitchFamily="18" charset="0"/>
              </a:rPr>
              <a:t> </a:t>
            </a:r>
            <a:r>
              <a:rPr lang="sr-Cyrl-RS" dirty="0">
                <a:latin typeface="Times New Roman" pitchFamily="18" charset="0"/>
                <a:cs typeface="Times New Roman" pitchFamily="18" charset="0"/>
              </a:rPr>
              <a:t>за </a:t>
            </a:r>
            <a:r>
              <a:rPr lang="sr-Cyrl-RS" dirty="0" smtClean="0">
                <a:latin typeface="Times New Roman" pitchFamily="18" charset="0"/>
                <a:cs typeface="Times New Roman" pitchFamily="18" charset="0"/>
              </a:rPr>
              <a:t>202</a:t>
            </a:r>
            <a:r>
              <a:rPr lang="en-US" dirty="0" smtClean="0">
                <a:latin typeface="Times New Roman" pitchFamily="18" charset="0"/>
                <a:cs typeface="Times New Roman" pitchFamily="18" charset="0"/>
              </a:rPr>
              <a:t>3</a:t>
            </a:r>
            <a:r>
              <a:rPr lang="sr-Cyrl-RS" dirty="0" smtClean="0">
                <a:latin typeface="Times New Roman" pitchFamily="18" charset="0"/>
                <a:cs typeface="Times New Roman" pitchFamily="18" charset="0"/>
              </a:rPr>
              <a:t>. </a:t>
            </a:r>
            <a:r>
              <a:rPr lang="sr-Cyrl-RS" dirty="0">
                <a:latin typeface="Times New Roman" pitchFamily="18" charset="0"/>
                <a:cs typeface="Times New Roman" pitchFamily="18" charset="0"/>
              </a:rPr>
              <a:t>годину и сугестије за унапређење. </a:t>
            </a:r>
          </a:p>
          <a:p>
            <a:pPr algn="just"/>
            <a:endParaRPr lang="sr-Cyrl-RS" dirty="0">
              <a:latin typeface="Times New Roman" pitchFamily="18" charset="0"/>
              <a:cs typeface="Times New Roman" pitchFamily="18" charset="0"/>
            </a:endParaRPr>
          </a:p>
          <a:p>
            <a:pPr marL="285750" indent="-285750" algn="just">
              <a:buFont typeface="Arial" panose="020B0604020202020204" pitchFamily="34" charset="0"/>
              <a:buChar char="•"/>
            </a:pPr>
            <a:r>
              <a:rPr lang="sr-Cyrl-RS" dirty="0">
                <a:latin typeface="Times New Roman" pitchFamily="18" charset="0"/>
                <a:cs typeface="Times New Roman" pitchFamily="18" charset="0"/>
              </a:rPr>
              <a:t>Настојимо да кроз овај </a:t>
            </a:r>
            <a:r>
              <a:rPr lang="ru-RU" dirty="0">
                <a:latin typeface="Times New Roman" pitchFamily="18" charset="0"/>
                <a:cs typeface="Times New Roman" pitchFamily="18" charset="0"/>
              </a:rPr>
              <a:t>транспарентан приступ унапредимо Ваше разумевање и интересовање за локалне финансије, а у перспективи очекујемо и унапређење заједничке сарадње у постављању циљева, дефинисању приоритета и планирању развоја наше општине. </a:t>
            </a:r>
            <a:endParaRPr lang="sr-Cyrl-RS" dirty="0">
              <a:latin typeface="Times New Roman" pitchFamily="18" charset="0"/>
              <a:cs typeface="Times New Roman" pitchFamily="18" charset="0"/>
            </a:endParaRPr>
          </a:p>
        </p:txBody>
      </p:sp>
    </p:spTree>
    <p:extLst>
      <p:ext uri="{BB962C8B-B14F-4D97-AF65-F5344CB8AC3E}">
        <p14:creationId xmlns="" xmlns:p14="http://schemas.microsoft.com/office/powerpoint/2010/main" val="149683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2D340D4-8AC3-4CCC-95D2-3C70E56EB850}"/>
              </a:ext>
            </a:extLst>
          </p:cNvPr>
          <p:cNvSpPr>
            <a:spLocks noGrp="1"/>
          </p:cNvSpPr>
          <p:nvPr>
            <p:ph type="title"/>
          </p:nvPr>
        </p:nvSpPr>
        <p:spPr/>
        <p:txBody>
          <a:bodyPr>
            <a:normAutofit/>
          </a:bodyPr>
          <a:lstStyle/>
          <a:p>
            <a:r>
              <a:rPr lang="ru-RU" sz="3000" b="1" dirty="0">
                <a:latin typeface="Times New Roman" pitchFamily="18" charset="0"/>
                <a:cs typeface="Times New Roman" pitchFamily="18" charset="0"/>
              </a:rPr>
              <a:t>Ко се финансира из буџета?</a:t>
            </a:r>
            <a:endParaRPr lang="en-US" sz="3000" b="1" dirty="0">
              <a:latin typeface="Times New Roman" pitchFamily="18" charset="0"/>
              <a:cs typeface="Times New Roman" pitchFamily="18" charset="0"/>
            </a:endParaRPr>
          </a:p>
        </p:txBody>
      </p:sp>
      <p:sp>
        <p:nvSpPr>
          <p:cNvPr id="3" name="Slide Number Placeholder 2">
            <a:extLst>
              <a:ext uri="{FF2B5EF4-FFF2-40B4-BE49-F238E27FC236}">
                <a16:creationId xmlns="" xmlns:a16="http://schemas.microsoft.com/office/drawing/2014/main" id="{ACD7D842-73B9-40A3-ABB2-C428EB32B533}"/>
              </a:ext>
            </a:extLst>
          </p:cNvPr>
          <p:cNvSpPr>
            <a:spLocks noGrp="1"/>
          </p:cNvSpPr>
          <p:nvPr>
            <p:ph type="sldNum" sz="quarter" idx="12"/>
          </p:nvPr>
        </p:nvSpPr>
        <p:spPr/>
        <p:txBody>
          <a:bodyPr/>
          <a:lstStyle/>
          <a:p>
            <a:fld id="{B6F15528-21DE-4FAA-801E-634DDDAF4B2B}" type="slidenum">
              <a:rPr lang="en-US" smtClean="0"/>
              <a:pPr/>
              <a:t>4</a:t>
            </a:fld>
            <a:endParaRPr lang="en-US"/>
          </a:p>
        </p:txBody>
      </p:sp>
      <p:sp>
        <p:nvSpPr>
          <p:cNvPr id="6" name="Rectangle 3">
            <a:extLst>
              <a:ext uri="{FF2B5EF4-FFF2-40B4-BE49-F238E27FC236}">
                <a16:creationId xmlns="" xmlns:a16="http://schemas.microsoft.com/office/drawing/2014/main" id="{E8E6BB9E-9E63-4256-A299-A33CF3B2B58A}"/>
              </a:ext>
            </a:extLst>
          </p:cNvPr>
          <p:cNvSpPr txBox="1">
            <a:spLocks noChangeArrowheads="1"/>
          </p:cNvSpPr>
          <p:nvPr/>
        </p:nvSpPr>
        <p:spPr>
          <a:xfrm>
            <a:off x="457200" y="1520825"/>
            <a:ext cx="4038600" cy="212419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6350" defTabSz="209550">
              <a:buFontTx/>
              <a:buNone/>
            </a:pPr>
            <a:r>
              <a:rPr lang="ru-RU" altLang="en-US" sz="1600" b="1" dirty="0">
                <a:latin typeface="Times New Roman" pitchFamily="18" charset="0"/>
                <a:cs typeface="Times New Roman" pitchFamily="18" charset="0"/>
              </a:rPr>
              <a:t>Директни корисници буџетских средстава:</a:t>
            </a:r>
          </a:p>
          <a:p>
            <a:pPr marL="0" indent="6350" defTabSz="209550">
              <a:buFontTx/>
              <a:buNone/>
            </a:pPr>
            <a:r>
              <a:rPr lang="ru-RU" altLang="en-US" sz="1600" dirty="0">
                <a:latin typeface="Times New Roman" pitchFamily="18" charset="0"/>
                <a:cs typeface="Times New Roman" pitchFamily="18" charset="0"/>
              </a:rPr>
              <a:t>	- Скупштина општине</a:t>
            </a:r>
          </a:p>
          <a:p>
            <a:pPr marL="0" indent="6350" defTabSz="209550">
              <a:buFontTx/>
              <a:buNone/>
            </a:pPr>
            <a:r>
              <a:rPr lang="ru-RU" altLang="en-US" sz="1600" dirty="0">
                <a:latin typeface="Times New Roman" pitchFamily="18" charset="0"/>
                <a:cs typeface="Times New Roman" pitchFamily="18" charset="0"/>
              </a:rPr>
              <a:t>	- Председник општине</a:t>
            </a:r>
          </a:p>
          <a:p>
            <a:pPr marL="0" indent="6350" defTabSz="209550">
              <a:buFontTx/>
              <a:buNone/>
            </a:pPr>
            <a:r>
              <a:rPr lang="ru-RU" altLang="en-US" sz="1600" dirty="0">
                <a:latin typeface="Times New Roman" pitchFamily="18" charset="0"/>
                <a:cs typeface="Times New Roman" pitchFamily="18" charset="0"/>
              </a:rPr>
              <a:t>	- Општинско веће</a:t>
            </a:r>
          </a:p>
          <a:p>
            <a:pPr marL="0" indent="6350" defTabSz="209550">
              <a:buFontTx/>
              <a:buNone/>
            </a:pPr>
            <a:r>
              <a:rPr lang="ru-RU" altLang="en-US" sz="1600" dirty="0">
                <a:latin typeface="Times New Roman" pitchFamily="18" charset="0"/>
                <a:cs typeface="Times New Roman" pitchFamily="18" charset="0"/>
              </a:rPr>
              <a:t>	- Општинска управа</a:t>
            </a:r>
          </a:p>
          <a:p>
            <a:pPr marL="0" indent="6350" defTabSz="209550">
              <a:buFontTx/>
              <a:buNone/>
            </a:pPr>
            <a:r>
              <a:rPr lang="ru-RU" altLang="en-US" sz="1600" dirty="0">
                <a:latin typeface="Times New Roman" pitchFamily="18" charset="0"/>
                <a:cs typeface="Times New Roman" pitchFamily="18" charset="0"/>
              </a:rPr>
              <a:t>	- Правобранилаштво општине</a:t>
            </a:r>
          </a:p>
          <a:p>
            <a:pPr marL="0" indent="6350" defTabSz="209550">
              <a:buFontTx/>
              <a:buNone/>
            </a:pPr>
            <a:endParaRPr lang="sr-Latn-RS" altLang="en-US" sz="1600" dirty="0">
              <a:latin typeface="Calibri" panose="020F0502020204030204" pitchFamily="34" charset="0"/>
              <a:cs typeface="Calibri" panose="020F0502020204030204" pitchFamily="34" charset="0"/>
            </a:endParaRPr>
          </a:p>
        </p:txBody>
      </p:sp>
      <p:sp>
        <p:nvSpPr>
          <p:cNvPr id="7" name="Rectangle 4">
            <a:extLst>
              <a:ext uri="{FF2B5EF4-FFF2-40B4-BE49-F238E27FC236}">
                <a16:creationId xmlns="" xmlns:a16="http://schemas.microsoft.com/office/drawing/2014/main" id="{30BCF7F3-A532-4695-8BE1-1BC6CE96B0B9}"/>
              </a:ext>
            </a:extLst>
          </p:cNvPr>
          <p:cNvSpPr>
            <a:spLocks noChangeArrowheads="1"/>
          </p:cNvSpPr>
          <p:nvPr/>
        </p:nvSpPr>
        <p:spPr bwMode="auto">
          <a:xfrm>
            <a:off x="4572000" y="1447800"/>
            <a:ext cx="4217988" cy="47037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indent="6350" defTabSz="209550">
              <a:defRPr>
                <a:solidFill>
                  <a:schemeClr val="tx1"/>
                </a:solidFill>
                <a:latin typeface="Calibri" panose="020F0502020204030204" pitchFamily="34" charset="0"/>
              </a:defRPr>
            </a:lvl1pPr>
            <a:lvl2pPr marL="1108075" indent="-285750" defTabSz="209550">
              <a:defRPr>
                <a:solidFill>
                  <a:schemeClr val="tx1"/>
                </a:solidFill>
                <a:latin typeface="Calibri" panose="020F0502020204030204" pitchFamily="34" charset="0"/>
              </a:defRPr>
            </a:lvl2pPr>
            <a:lvl3pPr marL="1508125" indent="-228600" defTabSz="209550">
              <a:defRPr>
                <a:solidFill>
                  <a:schemeClr val="tx1"/>
                </a:solidFill>
                <a:latin typeface="Calibri" panose="020F0502020204030204" pitchFamily="34" charset="0"/>
              </a:defRPr>
            </a:lvl3pPr>
            <a:lvl4pPr marL="1965325" indent="-228600" defTabSz="209550">
              <a:defRPr>
                <a:solidFill>
                  <a:schemeClr val="tx1"/>
                </a:solidFill>
                <a:latin typeface="Calibri" panose="020F0502020204030204" pitchFamily="34" charset="0"/>
              </a:defRPr>
            </a:lvl4pPr>
            <a:lvl5pPr marL="2422525" indent="-228600" defTabSz="209550">
              <a:defRPr>
                <a:solidFill>
                  <a:schemeClr val="tx1"/>
                </a:solidFill>
                <a:latin typeface="Calibri" panose="020F0502020204030204" pitchFamily="34" charset="0"/>
              </a:defRPr>
            </a:lvl5pPr>
            <a:lvl6pPr marL="2879725" indent="-228600" defTabSz="209550" eaLnBrk="0" fontAlgn="base" hangingPunct="0">
              <a:spcBef>
                <a:spcPct val="0"/>
              </a:spcBef>
              <a:spcAft>
                <a:spcPct val="0"/>
              </a:spcAft>
              <a:defRPr>
                <a:solidFill>
                  <a:schemeClr val="tx1"/>
                </a:solidFill>
                <a:latin typeface="Calibri" panose="020F0502020204030204" pitchFamily="34" charset="0"/>
              </a:defRPr>
            </a:lvl6pPr>
            <a:lvl7pPr marL="3336925" indent="-228600" defTabSz="209550" eaLnBrk="0" fontAlgn="base" hangingPunct="0">
              <a:spcBef>
                <a:spcPct val="0"/>
              </a:spcBef>
              <a:spcAft>
                <a:spcPct val="0"/>
              </a:spcAft>
              <a:defRPr>
                <a:solidFill>
                  <a:schemeClr val="tx1"/>
                </a:solidFill>
                <a:latin typeface="Calibri" panose="020F0502020204030204" pitchFamily="34" charset="0"/>
              </a:defRPr>
            </a:lvl7pPr>
            <a:lvl8pPr marL="3794125" indent="-228600" defTabSz="209550" eaLnBrk="0" fontAlgn="base" hangingPunct="0">
              <a:spcBef>
                <a:spcPct val="0"/>
              </a:spcBef>
              <a:spcAft>
                <a:spcPct val="0"/>
              </a:spcAft>
              <a:defRPr>
                <a:solidFill>
                  <a:schemeClr val="tx1"/>
                </a:solidFill>
                <a:latin typeface="Calibri" panose="020F0502020204030204" pitchFamily="34" charset="0"/>
              </a:defRPr>
            </a:lvl8pPr>
            <a:lvl9pPr marL="4251325" indent="-228600" defTabSz="209550" eaLnBrk="0" fontAlgn="base" hangingPunct="0">
              <a:spcBef>
                <a:spcPct val="0"/>
              </a:spcBef>
              <a:spcAft>
                <a:spcPct val="0"/>
              </a:spcAft>
              <a:defRPr>
                <a:solidFill>
                  <a:schemeClr val="tx1"/>
                </a:solidFill>
                <a:latin typeface="Calibri" panose="020F0502020204030204" pitchFamily="34" charset="0"/>
              </a:defRPr>
            </a:lvl9pPr>
          </a:lstStyle>
          <a:p>
            <a:pPr>
              <a:spcBef>
                <a:spcPct val="20000"/>
              </a:spcBef>
            </a:pPr>
            <a:r>
              <a:rPr lang="ru-RU" altLang="en-US" sz="1600" b="1" dirty="0">
                <a:latin typeface="Times New Roman" pitchFamily="18" charset="0"/>
                <a:cs typeface="Times New Roman" pitchFamily="18" charset="0"/>
              </a:rPr>
              <a:t>Индиректни корисници буџетских средстава</a:t>
            </a:r>
            <a:r>
              <a:rPr lang="ru-RU" altLang="en-US" sz="1600" b="1" dirty="0" smtClean="0">
                <a:latin typeface="Times New Roman" pitchFamily="18" charset="0"/>
                <a:cs typeface="Times New Roman" pitchFamily="18" charset="0"/>
              </a:rPr>
              <a:t>:</a:t>
            </a:r>
            <a:endParaRPr lang="en-US" altLang="en-US" sz="1600" dirty="0" smtClean="0">
              <a:latin typeface="Times New Roman" pitchFamily="18" charset="0"/>
              <a:cs typeface="Times New Roman" pitchFamily="18" charset="0"/>
            </a:endParaRPr>
          </a:p>
          <a:p>
            <a:pPr>
              <a:spcBef>
                <a:spcPct val="20000"/>
              </a:spcBef>
            </a:pPr>
            <a:r>
              <a:rPr lang="ru-RU" altLang="en-US" sz="1600" dirty="0" smtClean="0">
                <a:latin typeface="Times New Roman" pitchFamily="18" charset="0"/>
                <a:cs typeface="Times New Roman" pitchFamily="18" charset="0"/>
              </a:rPr>
              <a:t>    - Туристичка организација «Тара-Дрина»</a:t>
            </a:r>
            <a:r>
              <a:rPr lang="en-US" altLang="en-US" sz="1600" dirty="0" smtClean="0">
                <a:latin typeface="Times New Roman" pitchFamily="18" charset="0"/>
                <a:cs typeface="Times New Roman" pitchFamily="18" charset="0"/>
              </a:rPr>
              <a:t> </a:t>
            </a:r>
            <a:r>
              <a:rPr lang="sr-Cyrl-RS" altLang="en-US" sz="1600" dirty="0" smtClean="0">
                <a:latin typeface="Times New Roman" pitchFamily="18" charset="0"/>
                <a:cs typeface="Times New Roman" pitchFamily="18" charset="0"/>
              </a:rPr>
              <a:t>Бајина Башта</a:t>
            </a:r>
            <a:endParaRPr lang="ru-RU" altLang="en-US" sz="1600" dirty="0" smtClean="0">
              <a:latin typeface="Times New Roman" pitchFamily="18" charset="0"/>
              <a:cs typeface="Times New Roman" pitchFamily="18" charset="0"/>
            </a:endParaRPr>
          </a:p>
          <a:p>
            <a:pPr>
              <a:spcBef>
                <a:spcPct val="20000"/>
              </a:spcBef>
            </a:pPr>
            <a:r>
              <a:rPr lang="ru-RU" altLang="en-US" sz="1600" dirty="0" smtClean="0">
                <a:latin typeface="Times New Roman" pitchFamily="18" charset="0"/>
                <a:cs typeface="Times New Roman" pitchFamily="18" charset="0"/>
              </a:rPr>
              <a:t>    - Народна библиотека «Милош Требињац» Бајина Башта</a:t>
            </a:r>
          </a:p>
          <a:p>
            <a:pPr>
              <a:spcBef>
                <a:spcPct val="20000"/>
              </a:spcBef>
            </a:pPr>
            <a:r>
              <a:rPr lang="ru-RU" altLang="en-US" sz="1600" dirty="0" smtClean="0">
                <a:latin typeface="Times New Roman" pitchFamily="18" charset="0"/>
                <a:cs typeface="Times New Roman" pitchFamily="18" charset="0"/>
              </a:rPr>
              <a:t>    - Установа «Култура» Бајина Башта</a:t>
            </a:r>
            <a:endParaRPr lang="ru-RU" altLang="en-US" sz="1600" dirty="0">
              <a:latin typeface="Times New Roman" pitchFamily="18" charset="0"/>
              <a:cs typeface="Times New Roman" pitchFamily="18" charset="0"/>
            </a:endParaRPr>
          </a:p>
          <a:p>
            <a:pPr>
              <a:spcBef>
                <a:spcPct val="20000"/>
              </a:spcBef>
            </a:pPr>
            <a:r>
              <a:rPr lang="ru-RU" altLang="en-US" sz="1600" dirty="0">
                <a:latin typeface="Times New Roman" pitchFamily="18" charset="0"/>
                <a:cs typeface="Times New Roman" pitchFamily="18" charset="0"/>
              </a:rPr>
              <a:t>	- </a:t>
            </a:r>
            <a:r>
              <a:rPr lang="ru-RU" altLang="en-US" sz="1600" dirty="0" smtClean="0">
                <a:latin typeface="Times New Roman" pitchFamily="18" charset="0"/>
                <a:cs typeface="Times New Roman" pitchFamily="18" charset="0"/>
              </a:rPr>
              <a:t>Предшколска установа «Невен» Бајина Башта</a:t>
            </a:r>
            <a:endParaRPr lang="ru-RU" altLang="en-US" sz="1600" dirty="0">
              <a:latin typeface="Times New Roman" pitchFamily="18" charset="0"/>
              <a:cs typeface="Times New Roman" pitchFamily="18" charset="0"/>
            </a:endParaRPr>
          </a:p>
          <a:p>
            <a:pPr>
              <a:spcBef>
                <a:spcPct val="20000"/>
              </a:spcBef>
            </a:pPr>
            <a:r>
              <a:rPr lang="ru-RU" altLang="en-US" sz="1600" dirty="0">
                <a:latin typeface="Times New Roman" pitchFamily="18" charset="0"/>
                <a:cs typeface="Times New Roman" pitchFamily="18" charset="0"/>
              </a:rPr>
              <a:t>	- </a:t>
            </a:r>
            <a:r>
              <a:rPr lang="ru-RU" altLang="en-US" sz="1600" dirty="0" smtClean="0">
                <a:latin typeface="Times New Roman" pitchFamily="18" charset="0"/>
                <a:cs typeface="Times New Roman" pitchFamily="18" charset="0"/>
              </a:rPr>
              <a:t>Месне заједнице</a:t>
            </a:r>
            <a:endParaRPr lang="ru-RU" altLang="en-US" sz="1600" dirty="0">
              <a:latin typeface="Times New Roman" pitchFamily="18" charset="0"/>
              <a:cs typeface="Times New Roman" pitchFamily="18" charset="0"/>
            </a:endParaRPr>
          </a:p>
          <a:p>
            <a:pPr>
              <a:spcBef>
                <a:spcPct val="20000"/>
              </a:spcBef>
            </a:pPr>
            <a:r>
              <a:rPr lang="ru-RU" altLang="en-US" sz="1600" dirty="0">
                <a:cs typeface="Calibri" panose="020F0502020204030204" pitchFamily="34" charset="0"/>
              </a:rPr>
              <a:t>	</a:t>
            </a:r>
          </a:p>
          <a:p>
            <a:pPr>
              <a:spcBef>
                <a:spcPct val="20000"/>
              </a:spcBef>
            </a:pPr>
            <a:endParaRPr lang="ru-RU" altLang="en-US" sz="1600" dirty="0">
              <a:cs typeface="Calibri" panose="020F0502020204030204" pitchFamily="34" charset="0"/>
            </a:endParaRPr>
          </a:p>
          <a:p>
            <a:pPr>
              <a:spcBef>
                <a:spcPct val="20000"/>
              </a:spcBef>
            </a:pPr>
            <a:endParaRPr lang="ru-RU" altLang="en-US" sz="1600" dirty="0">
              <a:cs typeface="Calibri" panose="020F0502020204030204" pitchFamily="34" charset="0"/>
            </a:endParaRPr>
          </a:p>
          <a:p>
            <a:pPr>
              <a:spcBef>
                <a:spcPct val="20000"/>
              </a:spcBef>
            </a:pPr>
            <a:endParaRPr lang="ru-RU" altLang="en-US" sz="1600" dirty="0">
              <a:cs typeface="Calibri" panose="020F0502020204030204" pitchFamily="34" charset="0"/>
            </a:endParaRPr>
          </a:p>
        </p:txBody>
      </p:sp>
      <p:sp>
        <p:nvSpPr>
          <p:cNvPr id="8" name="Rectangle 5">
            <a:extLst>
              <a:ext uri="{FF2B5EF4-FFF2-40B4-BE49-F238E27FC236}">
                <a16:creationId xmlns="" xmlns:a16="http://schemas.microsoft.com/office/drawing/2014/main" id="{734B072C-B864-4B5A-A0CD-62430F9C1C63}"/>
              </a:ext>
            </a:extLst>
          </p:cNvPr>
          <p:cNvSpPr>
            <a:spLocks noChangeArrowheads="1"/>
          </p:cNvSpPr>
          <p:nvPr/>
        </p:nvSpPr>
        <p:spPr bwMode="auto">
          <a:xfrm>
            <a:off x="584200" y="4343400"/>
            <a:ext cx="4826000" cy="2378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indent="6350" defTabSz="209550">
              <a:defRPr>
                <a:solidFill>
                  <a:schemeClr val="tx1"/>
                </a:solidFill>
                <a:latin typeface="Calibri" panose="020F0502020204030204" pitchFamily="34" charset="0"/>
              </a:defRPr>
            </a:lvl1pPr>
            <a:lvl2pPr marL="1108075" indent="-285750" defTabSz="209550">
              <a:defRPr>
                <a:solidFill>
                  <a:schemeClr val="tx1"/>
                </a:solidFill>
                <a:latin typeface="Calibri" panose="020F0502020204030204" pitchFamily="34" charset="0"/>
              </a:defRPr>
            </a:lvl2pPr>
            <a:lvl3pPr marL="1508125" indent="-228600" defTabSz="209550">
              <a:defRPr>
                <a:solidFill>
                  <a:schemeClr val="tx1"/>
                </a:solidFill>
                <a:latin typeface="Calibri" panose="020F0502020204030204" pitchFamily="34" charset="0"/>
              </a:defRPr>
            </a:lvl3pPr>
            <a:lvl4pPr marL="1965325" indent="-228600" defTabSz="209550">
              <a:defRPr>
                <a:solidFill>
                  <a:schemeClr val="tx1"/>
                </a:solidFill>
                <a:latin typeface="Calibri" panose="020F0502020204030204" pitchFamily="34" charset="0"/>
              </a:defRPr>
            </a:lvl4pPr>
            <a:lvl5pPr marL="2422525" indent="-228600" defTabSz="209550">
              <a:defRPr>
                <a:solidFill>
                  <a:schemeClr val="tx1"/>
                </a:solidFill>
                <a:latin typeface="Calibri" panose="020F0502020204030204" pitchFamily="34" charset="0"/>
              </a:defRPr>
            </a:lvl5pPr>
            <a:lvl6pPr marL="2879725" indent="-228600" defTabSz="209550" eaLnBrk="0" fontAlgn="base" hangingPunct="0">
              <a:spcBef>
                <a:spcPct val="0"/>
              </a:spcBef>
              <a:spcAft>
                <a:spcPct val="0"/>
              </a:spcAft>
              <a:defRPr>
                <a:solidFill>
                  <a:schemeClr val="tx1"/>
                </a:solidFill>
                <a:latin typeface="Calibri" panose="020F0502020204030204" pitchFamily="34" charset="0"/>
              </a:defRPr>
            </a:lvl6pPr>
            <a:lvl7pPr marL="3336925" indent="-228600" defTabSz="209550" eaLnBrk="0" fontAlgn="base" hangingPunct="0">
              <a:spcBef>
                <a:spcPct val="0"/>
              </a:spcBef>
              <a:spcAft>
                <a:spcPct val="0"/>
              </a:spcAft>
              <a:defRPr>
                <a:solidFill>
                  <a:schemeClr val="tx1"/>
                </a:solidFill>
                <a:latin typeface="Calibri" panose="020F0502020204030204" pitchFamily="34" charset="0"/>
              </a:defRPr>
            </a:lvl7pPr>
            <a:lvl8pPr marL="3794125" indent="-228600" defTabSz="209550" eaLnBrk="0" fontAlgn="base" hangingPunct="0">
              <a:spcBef>
                <a:spcPct val="0"/>
              </a:spcBef>
              <a:spcAft>
                <a:spcPct val="0"/>
              </a:spcAft>
              <a:defRPr>
                <a:solidFill>
                  <a:schemeClr val="tx1"/>
                </a:solidFill>
                <a:latin typeface="Calibri" panose="020F0502020204030204" pitchFamily="34" charset="0"/>
              </a:defRPr>
            </a:lvl8pPr>
            <a:lvl9pPr marL="4251325" indent="-228600" defTabSz="209550" eaLnBrk="0" fontAlgn="base" hangingPunct="0">
              <a:spcBef>
                <a:spcPct val="0"/>
              </a:spcBef>
              <a:spcAft>
                <a:spcPct val="0"/>
              </a:spcAft>
              <a:defRPr>
                <a:solidFill>
                  <a:schemeClr val="tx1"/>
                </a:solidFill>
                <a:latin typeface="Calibri" panose="020F0502020204030204" pitchFamily="34" charset="0"/>
              </a:defRPr>
            </a:lvl9pPr>
          </a:lstStyle>
          <a:p>
            <a:pPr>
              <a:spcBef>
                <a:spcPct val="20000"/>
              </a:spcBef>
            </a:pPr>
            <a:r>
              <a:rPr lang="ru-RU" altLang="en-US" sz="1600" b="1" dirty="0">
                <a:latin typeface="Times New Roman" pitchFamily="18" charset="0"/>
                <a:cs typeface="Times New Roman" pitchFamily="18" charset="0"/>
              </a:rPr>
              <a:t>Остали корисници јавних средстава:</a:t>
            </a:r>
          </a:p>
          <a:p>
            <a:pPr>
              <a:spcBef>
                <a:spcPct val="20000"/>
              </a:spcBef>
            </a:pPr>
            <a:r>
              <a:rPr lang="ru-RU" altLang="en-US" sz="1600" dirty="0">
                <a:latin typeface="Times New Roman" pitchFamily="18" charset="0"/>
                <a:cs typeface="Times New Roman" pitchFamily="18" charset="0"/>
              </a:rPr>
              <a:t> </a:t>
            </a:r>
            <a:r>
              <a:rPr lang="ru-RU" altLang="en-US" sz="1600" dirty="0" smtClean="0">
                <a:latin typeface="Times New Roman" pitchFamily="18" charset="0"/>
                <a:cs typeface="Times New Roman" pitchFamily="18" charset="0"/>
              </a:rPr>
              <a:t>- </a:t>
            </a:r>
            <a:r>
              <a:rPr lang="ru-RU" altLang="en-US" sz="1600" dirty="0">
                <a:latin typeface="Times New Roman" pitchFamily="18" charset="0"/>
                <a:cs typeface="Times New Roman" pitchFamily="18" charset="0"/>
              </a:rPr>
              <a:t>Образовне институције (школе)</a:t>
            </a:r>
          </a:p>
          <a:p>
            <a:pPr>
              <a:spcBef>
                <a:spcPct val="20000"/>
              </a:spcBef>
            </a:pPr>
            <a:r>
              <a:rPr lang="ru-RU" altLang="en-US" sz="1600" dirty="0">
                <a:latin typeface="Times New Roman" pitchFamily="18" charset="0"/>
                <a:cs typeface="Times New Roman" pitchFamily="18" charset="0"/>
              </a:rPr>
              <a:t> </a:t>
            </a:r>
            <a:r>
              <a:rPr lang="ru-RU" altLang="en-US" sz="1600" dirty="0" smtClean="0">
                <a:latin typeface="Times New Roman" pitchFamily="18" charset="0"/>
                <a:cs typeface="Times New Roman" pitchFamily="18" charset="0"/>
              </a:rPr>
              <a:t>- </a:t>
            </a:r>
            <a:r>
              <a:rPr lang="ru-RU" altLang="en-US" sz="1600" dirty="0">
                <a:latin typeface="Times New Roman" pitchFamily="18" charset="0"/>
                <a:cs typeface="Times New Roman" pitchFamily="18" charset="0"/>
              </a:rPr>
              <a:t>Социјалне институције </a:t>
            </a:r>
            <a:r>
              <a:rPr lang="en-US" altLang="en-US" sz="1600" dirty="0">
                <a:latin typeface="Times New Roman" pitchFamily="18" charset="0"/>
                <a:cs typeface="Times New Roman" pitchFamily="18" charset="0"/>
              </a:rPr>
              <a:t>(</a:t>
            </a:r>
            <a:r>
              <a:rPr lang="ru-RU" altLang="en-US" sz="1600" dirty="0">
                <a:latin typeface="Times New Roman" pitchFamily="18" charset="0"/>
                <a:cs typeface="Times New Roman" pitchFamily="18" charset="0"/>
              </a:rPr>
              <a:t>Центар за </a:t>
            </a:r>
            <a:r>
              <a:rPr lang="en-US" altLang="en-US" sz="1600" dirty="0" smtClean="0">
                <a:latin typeface="Times New Roman" pitchFamily="18" charset="0"/>
                <a:cs typeface="Times New Roman" pitchFamily="18" charset="0"/>
              </a:rPr>
              <a:t> </a:t>
            </a:r>
            <a:r>
              <a:rPr lang="ru-RU" altLang="en-US" sz="1600" dirty="0">
                <a:latin typeface="Times New Roman" pitchFamily="18" charset="0"/>
                <a:cs typeface="Times New Roman" pitchFamily="18" charset="0"/>
              </a:rPr>
              <a:t>социјални рад</a:t>
            </a:r>
            <a:r>
              <a:rPr lang="en-US" altLang="en-US" sz="1600" dirty="0">
                <a:latin typeface="Times New Roman" pitchFamily="18" charset="0"/>
                <a:cs typeface="Times New Roman" pitchFamily="18" charset="0"/>
              </a:rPr>
              <a:t>)</a:t>
            </a:r>
            <a:endParaRPr lang="ru-RU" altLang="en-US" sz="1600" dirty="0">
              <a:latin typeface="Times New Roman" pitchFamily="18" charset="0"/>
              <a:cs typeface="Times New Roman" pitchFamily="18" charset="0"/>
            </a:endParaRPr>
          </a:p>
          <a:p>
            <a:pPr>
              <a:spcBef>
                <a:spcPct val="20000"/>
              </a:spcBef>
            </a:pPr>
            <a:r>
              <a:rPr lang="ru-RU" altLang="en-US" sz="1600" dirty="0" smtClean="0">
                <a:latin typeface="Times New Roman" pitchFamily="18" charset="0"/>
                <a:cs typeface="Times New Roman" pitchFamily="18" charset="0"/>
              </a:rPr>
              <a:t> - </a:t>
            </a:r>
            <a:r>
              <a:rPr lang="ru-RU" altLang="en-US" sz="1600" dirty="0">
                <a:latin typeface="Times New Roman" pitchFamily="18" charset="0"/>
                <a:cs typeface="Times New Roman" pitchFamily="18" charset="0"/>
              </a:rPr>
              <a:t>Црвени крст</a:t>
            </a:r>
          </a:p>
          <a:p>
            <a:pPr>
              <a:spcBef>
                <a:spcPct val="20000"/>
              </a:spcBef>
            </a:pPr>
            <a:r>
              <a:rPr lang="ru-RU" altLang="en-US" sz="1600" dirty="0">
                <a:latin typeface="Times New Roman" pitchFamily="18" charset="0"/>
                <a:cs typeface="Times New Roman" pitchFamily="18" charset="0"/>
              </a:rPr>
              <a:t> </a:t>
            </a:r>
            <a:r>
              <a:rPr lang="ru-RU" altLang="en-US" sz="1600" dirty="0" smtClean="0">
                <a:latin typeface="Times New Roman" pitchFamily="18" charset="0"/>
                <a:cs typeface="Times New Roman" pitchFamily="18" charset="0"/>
              </a:rPr>
              <a:t>- </a:t>
            </a:r>
            <a:r>
              <a:rPr lang="ru-RU" altLang="en-US" sz="1600" dirty="0">
                <a:latin typeface="Times New Roman" pitchFamily="18" charset="0"/>
                <a:cs typeface="Times New Roman" pitchFamily="18" charset="0"/>
              </a:rPr>
              <a:t>Спортске организације</a:t>
            </a:r>
          </a:p>
          <a:p>
            <a:pPr>
              <a:spcBef>
                <a:spcPct val="20000"/>
              </a:spcBef>
            </a:pPr>
            <a:r>
              <a:rPr lang="ru-RU" altLang="en-US" sz="1600" dirty="0">
                <a:latin typeface="Times New Roman" pitchFamily="18" charset="0"/>
                <a:cs typeface="Calibri" panose="020F0502020204030204" pitchFamily="34" charset="0"/>
              </a:rPr>
              <a:t> </a:t>
            </a:r>
            <a:r>
              <a:rPr lang="ru-RU" altLang="en-US" sz="1600" dirty="0" smtClean="0">
                <a:latin typeface="Times New Roman" pitchFamily="18" charset="0"/>
                <a:cs typeface="Times New Roman" pitchFamily="18" charset="0"/>
              </a:rPr>
              <a:t>- </a:t>
            </a:r>
            <a:r>
              <a:rPr lang="ru-RU" altLang="en-US" sz="1600" dirty="0">
                <a:latin typeface="Times New Roman" pitchFamily="18" charset="0"/>
                <a:cs typeface="Times New Roman" pitchFamily="18" charset="0"/>
              </a:rPr>
              <a:t>Непрофитне организације (удружења грађана, </a:t>
            </a:r>
            <a:r>
              <a:rPr lang="ru-RU" altLang="en-US" sz="1600" dirty="0" smtClean="0">
                <a:latin typeface="Times New Roman" pitchFamily="18" charset="0"/>
                <a:cs typeface="Times New Roman" pitchFamily="18" charset="0"/>
              </a:rPr>
              <a:t>невладине </a:t>
            </a:r>
            <a:r>
              <a:rPr lang="ru-RU" altLang="en-US" sz="1600" dirty="0">
                <a:latin typeface="Times New Roman" pitchFamily="18" charset="0"/>
                <a:cs typeface="Times New Roman" pitchFamily="18" charset="0"/>
              </a:rPr>
              <a:t>организације, итд.)</a:t>
            </a:r>
          </a:p>
          <a:p>
            <a:pPr>
              <a:spcBef>
                <a:spcPct val="20000"/>
              </a:spcBef>
            </a:pPr>
            <a:endParaRPr lang="ru-RU" altLang="en-US" sz="1600" dirty="0">
              <a:cs typeface="Calibri" panose="020F0502020204030204" pitchFamily="34" charset="0"/>
            </a:endParaRPr>
          </a:p>
          <a:p>
            <a:pPr>
              <a:spcBef>
                <a:spcPct val="20000"/>
              </a:spcBef>
            </a:pPr>
            <a:endParaRPr lang="ru-RU" altLang="en-US" sz="1600" dirty="0">
              <a:cs typeface="Calibri" panose="020F0502020204030204" pitchFamily="34" charset="0"/>
            </a:endParaRPr>
          </a:p>
          <a:p>
            <a:pPr>
              <a:spcBef>
                <a:spcPct val="20000"/>
              </a:spcBef>
            </a:pPr>
            <a:endParaRPr lang="ru-RU" altLang="en-US" sz="1600" dirty="0">
              <a:cs typeface="Calibri" panose="020F0502020204030204" pitchFamily="34" charset="0"/>
            </a:endParaRPr>
          </a:p>
        </p:txBody>
      </p:sp>
    </p:spTree>
    <p:extLst>
      <p:ext uri="{BB962C8B-B14F-4D97-AF65-F5344CB8AC3E}">
        <p14:creationId xmlns="" xmlns:p14="http://schemas.microsoft.com/office/powerpoint/2010/main" val="118711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134"/>
            <a:ext cx="8229600" cy="1010610"/>
          </a:xfrm>
        </p:spPr>
        <p:txBody>
          <a:bodyPr>
            <a:normAutofit/>
          </a:bodyPr>
          <a:lstStyle/>
          <a:p>
            <a:r>
              <a:rPr lang="sr-Cyrl-RS" sz="3000" b="1" dirty="0">
                <a:latin typeface="Times New Roman" pitchFamily="18" charset="0"/>
                <a:cs typeface="Times New Roman" pitchFamily="18" charset="0"/>
              </a:rPr>
              <a:t>Како настаје буџет</a:t>
            </a:r>
            <a:r>
              <a:rPr lang="sr-Latn-RS" sz="3000" b="1" dirty="0">
                <a:latin typeface="Times New Roman" pitchFamily="18" charset="0"/>
                <a:cs typeface="Times New Roman" pitchFamily="18" charset="0"/>
              </a:rPr>
              <a:t> </a:t>
            </a:r>
            <a:r>
              <a:rPr lang="sr-Cyrl-RS" sz="3000" b="1" dirty="0">
                <a:latin typeface="Times New Roman" pitchFamily="18" charset="0"/>
                <a:cs typeface="Times New Roman" pitchFamily="18" charset="0"/>
              </a:rPr>
              <a:t>Општине?</a:t>
            </a:r>
            <a:endParaRPr lang="en-US" sz="3000" b="1"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a:p>
        </p:txBody>
      </p:sp>
      <p:sp>
        <p:nvSpPr>
          <p:cNvPr id="4" name="Rectangle 3">
            <a:extLst>
              <a:ext uri="{FF2B5EF4-FFF2-40B4-BE49-F238E27FC236}">
                <a16:creationId xmlns="" xmlns:a16="http://schemas.microsoft.com/office/drawing/2014/main" id="{85C6FDEC-5142-4586-B190-1B2F0895762E}"/>
              </a:ext>
            </a:extLst>
          </p:cNvPr>
          <p:cNvSpPr/>
          <p:nvPr/>
        </p:nvSpPr>
        <p:spPr>
          <a:xfrm>
            <a:off x="380999" y="1524000"/>
            <a:ext cx="8437343" cy="4216539"/>
          </a:xfrm>
          <a:prstGeom prst="rect">
            <a:avLst/>
          </a:prstGeom>
        </p:spPr>
        <p:txBody>
          <a:bodyPr wrap="square">
            <a:spAutoFit/>
          </a:bodyPr>
          <a:lstStyle/>
          <a:p>
            <a:pPr algn="just"/>
            <a:r>
              <a:rPr lang="sr-Cyrl-RS" sz="1700" b="1" dirty="0">
                <a:latin typeface="Times New Roman" pitchFamily="18" charset="0"/>
                <a:cs typeface="Times New Roman" pitchFamily="18" charset="0"/>
              </a:rPr>
              <a:t>БУЏЕТ </a:t>
            </a:r>
            <a:r>
              <a:rPr lang="sr-Cyrl-RS" sz="1700" dirty="0">
                <a:latin typeface="Times New Roman" pitchFamily="18" charset="0"/>
                <a:cs typeface="Times New Roman" pitchFamily="18" charset="0"/>
              </a:rPr>
              <a:t>општине је правни документ који утврђује план прихода и примања и расхода и издатака </a:t>
            </a:r>
            <a:r>
              <a:rPr lang="sr-Cyrl-RS" sz="1700" dirty="0" smtClean="0">
                <a:latin typeface="Times New Roman" pitchFamily="18" charset="0"/>
                <a:cs typeface="Times New Roman" pitchFamily="18" charset="0"/>
              </a:rPr>
              <a:t>за </a:t>
            </a:r>
            <a:r>
              <a:rPr lang="sr-Cyrl-RS" sz="1700" dirty="0">
                <a:latin typeface="Times New Roman" pitchFamily="18" charset="0"/>
                <a:cs typeface="Times New Roman" pitchFamily="18" charset="0"/>
              </a:rPr>
              <a:t>буџетску, односно календарску годину.</a:t>
            </a:r>
          </a:p>
          <a:p>
            <a:pPr algn="just"/>
            <a:endParaRPr lang="en-US" sz="1100" dirty="0">
              <a:latin typeface="Times New Roman" pitchFamily="18" charset="0"/>
              <a:cs typeface="Times New Roman" pitchFamily="18" charset="0"/>
            </a:endParaRPr>
          </a:p>
          <a:p>
            <a:pPr algn="just"/>
            <a:r>
              <a:rPr lang="sr-Cyrl-RS" sz="1700" dirty="0">
                <a:latin typeface="Times New Roman" pitchFamily="18" charset="0"/>
                <a:cs typeface="Times New Roman" pitchFamily="18" charset="0"/>
              </a:rPr>
              <a:t>То значи да овај документ представља предвиђање колико ће се новца од грађана и привреде у току једне године прикупити и на који начин ће се тај новац трошити.</a:t>
            </a:r>
          </a:p>
          <a:p>
            <a:pPr algn="just"/>
            <a:endParaRPr lang="en-US" sz="900" dirty="0">
              <a:latin typeface="Times New Roman" pitchFamily="18" charset="0"/>
              <a:cs typeface="Times New Roman" pitchFamily="18" charset="0"/>
            </a:endParaRPr>
          </a:p>
          <a:p>
            <a:pPr algn="just"/>
            <a:r>
              <a:rPr lang="sr-Cyrl-RS" sz="1700" dirty="0">
                <a:latin typeface="Times New Roman" pitchFamily="18" charset="0"/>
                <a:cs typeface="Times New Roman" pitchFamily="18" charset="0"/>
              </a:rPr>
              <a:t>Из општинског буџета се током године плаћају све обавезе локалне самоуправе. Исто тако у буџет се сливају приходи из којих се подмирују те обавезе. </a:t>
            </a:r>
          </a:p>
          <a:p>
            <a:pPr algn="just"/>
            <a:endParaRPr lang="en-US" sz="900" dirty="0">
              <a:latin typeface="Times New Roman" pitchFamily="18" charset="0"/>
              <a:cs typeface="Times New Roman" pitchFamily="18" charset="0"/>
            </a:endParaRPr>
          </a:p>
          <a:p>
            <a:pPr algn="just"/>
            <a:r>
              <a:rPr lang="sr-Cyrl-RS" sz="1700" dirty="0">
                <a:latin typeface="Times New Roman" pitchFamily="18" charset="0"/>
                <a:cs typeface="Times New Roman" pitchFamily="18" charset="0"/>
              </a:rPr>
              <a:t>Председник општине и </a:t>
            </a:r>
            <a:r>
              <a:rPr lang="sr-Cyrl-RS" sz="1700" dirty="0" smtClean="0">
                <a:latin typeface="Times New Roman" pitchFamily="18" charset="0"/>
                <a:cs typeface="Times New Roman" pitchFamily="18" charset="0"/>
              </a:rPr>
              <a:t>Општинска </a:t>
            </a:r>
            <a:r>
              <a:rPr lang="sr-Cyrl-RS" sz="1700" dirty="0">
                <a:latin typeface="Times New Roman" pitchFamily="18" charset="0"/>
                <a:cs typeface="Times New Roman" pitchFamily="18" charset="0"/>
              </a:rPr>
              <a:t>управа спроводе општинску политику, а главна полуга те политике и развоја је управо буџет општине.</a:t>
            </a:r>
          </a:p>
          <a:p>
            <a:pPr algn="just"/>
            <a:endParaRPr lang="en-US" sz="900" dirty="0">
              <a:latin typeface="Times New Roman" pitchFamily="18" charset="0"/>
              <a:cs typeface="Times New Roman" pitchFamily="18" charset="0"/>
            </a:endParaRPr>
          </a:p>
          <a:p>
            <a:pPr algn="just"/>
            <a:r>
              <a:rPr lang="sr-Cyrl-RS" sz="1700" dirty="0">
                <a:latin typeface="Times New Roman" pitchFamily="18" charset="0"/>
                <a:cs typeface="Times New Roman" pitchFamily="18" charset="0"/>
              </a:rPr>
              <a:t>Приликом дефинисања овог, за општину </a:t>
            </a:r>
            <a:r>
              <a:rPr lang="sr-Cyrl-RS" sz="1700" dirty="0" smtClean="0">
                <a:latin typeface="Times New Roman" pitchFamily="18" charset="0"/>
                <a:cs typeface="Times New Roman" pitchFamily="18" charset="0"/>
              </a:rPr>
              <a:t>Бајина Башта</a:t>
            </a:r>
            <a:r>
              <a:rPr lang="sr-Latn-RS" sz="1700" dirty="0" smtClean="0">
                <a:latin typeface="Times New Roman" pitchFamily="18" charset="0"/>
                <a:cs typeface="Times New Roman" pitchFamily="18" charset="0"/>
              </a:rPr>
              <a:t> </a:t>
            </a:r>
            <a:r>
              <a:rPr lang="sr-Cyrl-RS" sz="1700" dirty="0">
                <a:latin typeface="Times New Roman" pitchFamily="18" charset="0"/>
                <a:cs typeface="Times New Roman" pitchFamily="18" charset="0"/>
              </a:rPr>
              <a:t>најважнијег документа, руководе се законским оквиром и прописима, стратешким приоритетима развоја и другим елементима.</a:t>
            </a:r>
          </a:p>
          <a:p>
            <a:pPr algn="just"/>
            <a:endParaRPr lang="en-US" sz="900" dirty="0">
              <a:latin typeface="Times New Roman" pitchFamily="18" charset="0"/>
              <a:cs typeface="Times New Roman" pitchFamily="18" charset="0"/>
            </a:endParaRPr>
          </a:p>
          <a:p>
            <a:pPr algn="just"/>
            <a:r>
              <a:rPr lang="sr-Cyrl-RS" sz="1700" dirty="0">
                <a:latin typeface="Times New Roman" pitchFamily="18" charset="0"/>
                <a:cs typeface="Times New Roman" pitchFamily="18" charset="0"/>
              </a:rPr>
              <a:t>Реалност је таква да постоје велике разлике између жеља и могућности, тако да креирање буџета подразумева утврђивање приоритета и прављење компромиса.</a:t>
            </a:r>
            <a:endParaRPr lang="en-US" sz="1700" dirty="0">
              <a:latin typeface="Times New Roman" pitchFamily="18" charset="0"/>
              <a:cs typeface="Times New Roman" pitchFamily="18" charset="0"/>
            </a:endParaRPr>
          </a:p>
        </p:txBody>
      </p:sp>
    </p:spTree>
    <p:extLst>
      <p:ext uri="{BB962C8B-B14F-4D97-AF65-F5344CB8AC3E}">
        <p14:creationId xmlns="" xmlns:p14="http://schemas.microsoft.com/office/powerpoint/2010/main" val="2641440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RS" b="1" dirty="0">
                <a:latin typeface="Times New Roman" pitchFamily="18" charset="0"/>
                <a:cs typeface="Times New Roman" pitchFamily="18" charset="0"/>
              </a:rPr>
              <a:t>Ко учествује у буџетском процесу</a:t>
            </a:r>
            <a:r>
              <a:rPr lang="en-US" b="1" dirty="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6</a:t>
            </a:fld>
            <a:endParaRPr lang="en-US"/>
          </a:p>
        </p:txBody>
      </p:sp>
      <p:graphicFrame>
        <p:nvGraphicFramePr>
          <p:cNvPr id="4" name="Diagram 3"/>
          <p:cNvGraphicFramePr/>
          <p:nvPr>
            <p:extLst>
              <p:ext uri="{D42A27DB-BD31-4B8C-83A1-F6EECF244321}">
                <p14:modId xmlns="" xmlns:p14="http://schemas.microsoft.com/office/powerpoint/2010/main" val="3335128555"/>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p:nvPr/>
        </p:nvSpPr>
        <p:spPr>
          <a:xfrm>
            <a:off x="6156176" y="3429000"/>
            <a:ext cx="1224136" cy="115212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1000" dirty="0">
                <a:latin typeface="Times New Roman" pitchFamily="18" charset="0"/>
                <a:cs typeface="Times New Roman" pitchFamily="18" charset="0"/>
              </a:rPr>
              <a:t>Грађани и њихова удружења</a:t>
            </a:r>
            <a:endParaRPr lang="en-US" sz="1000" dirty="0">
              <a:latin typeface="Times New Roman" pitchFamily="18" charset="0"/>
              <a:cs typeface="Times New Roman" pitchFamily="18" charset="0"/>
            </a:endParaRPr>
          </a:p>
        </p:txBody>
      </p:sp>
      <p:sp>
        <p:nvSpPr>
          <p:cNvPr id="6" name="Oval 5"/>
          <p:cNvSpPr/>
          <p:nvPr/>
        </p:nvSpPr>
        <p:spPr>
          <a:xfrm>
            <a:off x="5868144" y="4869160"/>
            <a:ext cx="1080120" cy="936104"/>
          </a:xfrm>
          <a:prstGeom prst="ellips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1000" dirty="0">
                <a:latin typeface="Times New Roman" pitchFamily="18" charset="0"/>
                <a:cs typeface="Times New Roman" pitchFamily="18" charset="0"/>
              </a:rPr>
              <a:t>Јавна предузећа</a:t>
            </a:r>
            <a:endParaRPr lang="en-US" sz="1000" dirty="0">
              <a:latin typeface="Times New Roman" pitchFamily="18" charset="0"/>
              <a:cs typeface="Times New Roman" pitchFamily="18" charset="0"/>
            </a:endParaRPr>
          </a:p>
        </p:txBody>
      </p:sp>
    </p:spTree>
    <p:extLst>
      <p:ext uri="{BB962C8B-B14F-4D97-AF65-F5344CB8AC3E}">
        <p14:creationId xmlns="" xmlns:p14="http://schemas.microsoft.com/office/powerpoint/2010/main" val="1468475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138" y="490104"/>
            <a:ext cx="8229600" cy="850106"/>
          </a:xfrm>
        </p:spPr>
        <p:txBody>
          <a:bodyPr>
            <a:normAutofit/>
          </a:bodyPr>
          <a:lstStyle/>
          <a:p>
            <a:r>
              <a:rPr lang="sr-Cyrl-RS" sz="3000" b="1" dirty="0">
                <a:latin typeface="Times New Roman" pitchFamily="18" charset="0"/>
                <a:cs typeface="Times New Roman" pitchFamily="18" charset="0"/>
              </a:rPr>
              <a:t>На основу чега се доноси буџет</a:t>
            </a:r>
            <a:r>
              <a:rPr lang="en-US" sz="3000" b="1" dirty="0">
                <a:latin typeface="Times New Roman" pitchFamily="18" charset="0"/>
                <a:cs typeface="Times New Roman" pitchFamily="18" charset="0"/>
              </a:rPr>
              <a:t>?</a:t>
            </a:r>
          </a:p>
        </p:txBody>
      </p:sp>
      <p:sp>
        <p:nvSpPr>
          <p:cNvPr id="3" name="Slide Number Placeholder 2"/>
          <p:cNvSpPr>
            <a:spLocks noGrp="1"/>
          </p:cNvSpPr>
          <p:nvPr>
            <p:ph type="sldNum" sz="quarter" idx="12"/>
          </p:nvPr>
        </p:nvSpPr>
        <p:spPr/>
        <p:txBody>
          <a:bodyPr/>
          <a:lstStyle/>
          <a:p>
            <a:fld id="{B6F15528-21DE-4FAA-801E-634DDDAF4B2B}" type="slidenum">
              <a:rPr lang="en-US" smtClean="0"/>
              <a:pPr/>
              <a:t>7</a:t>
            </a:fld>
            <a:endParaRPr lang="en-US"/>
          </a:p>
        </p:txBody>
      </p:sp>
      <p:graphicFrame>
        <p:nvGraphicFramePr>
          <p:cNvPr id="4" name="Diagram 3"/>
          <p:cNvGraphicFramePr/>
          <p:nvPr>
            <p:extLst>
              <p:ext uri="{D42A27DB-BD31-4B8C-83A1-F6EECF244321}">
                <p14:modId xmlns="" xmlns:p14="http://schemas.microsoft.com/office/powerpoint/2010/main" val="3846097029"/>
              </p:ext>
            </p:extLst>
          </p:nvPr>
        </p:nvGraphicFramePr>
        <p:xfrm>
          <a:off x="539552" y="1700808"/>
          <a:ext cx="7749480" cy="4526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006950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2CDDC93-D5AD-48B0-BB79-531CB4017395}"/>
              </a:ext>
            </a:extLst>
          </p:cNvPr>
          <p:cNvSpPr>
            <a:spLocks noGrp="1"/>
          </p:cNvSpPr>
          <p:nvPr>
            <p:ph type="title"/>
          </p:nvPr>
        </p:nvSpPr>
        <p:spPr>
          <a:xfrm>
            <a:off x="457200" y="274638"/>
            <a:ext cx="8229600" cy="727180"/>
          </a:xfrm>
        </p:spPr>
        <p:txBody>
          <a:bodyPr>
            <a:normAutofit/>
          </a:bodyPr>
          <a:lstStyle/>
          <a:p>
            <a:r>
              <a:rPr lang="sr-Cyrl-RS" sz="2800" b="1" dirty="0">
                <a:latin typeface="Times New Roman" pitchFamily="18" charset="0"/>
                <a:cs typeface="Times New Roman" pitchFamily="18" charset="0"/>
              </a:rPr>
              <a:t>Како се пуни Општинска каса?</a:t>
            </a:r>
            <a:endParaRPr lang="sr-Latn-RS" sz="2800" b="1" dirty="0">
              <a:latin typeface="Times New Roman" pitchFamily="18" charset="0"/>
              <a:cs typeface="Times New Roman" pitchFamily="18" charset="0"/>
            </a:endParaRPr>
          </a:p>
        </p:txBody>
      </p:sp>
      <p:sp useBgFill="1">
        <p:nvSpPr>
          <p:cNvPr id="3" name="Content Placeholder 2">
            <a:extLst>
              <a:ext uri="{FF2B5EF4-FFF2-40B4-BE49-F238E27FC236}">
                <a16:creationId xmlns="" xmlns:a16="http://schemas.microsoft.com/office/drawing/2014/main" id="{ECDE529B-766F-4481-821E-386F21BF3AC4}"/>
              </a:ext>
            </a:extLst>
          </p:cNvPr>
          <p:cNvSpPr>
            <a:spLocks noGrp="1"/>
          </p:cNvSpPr>
          <p:nvPr>
            <p:ph idx="1"/>
          </p:nvPr>
        </p:nvSpPr>
        <p:spPr>
          <a:xfrm>
            <a:off x="533400" y="1001818"/>
            <a:ext cx="8324880" cy="5570454"/>
          </a:xfrm>
        </p:spPr>
        <p:txBody>
          <a:bodyPr>
            <a:normAutofit/>
          </a:bodyPr>
          <a:lstStyle/>
          <a:p>
            <a:pPr algn="just"/>
            <a:r>
              <a:rPr lang="sr-Cyrl-RS" sz="1600" dirty="0">
                <a:latin typeface="Times New Roman" pitchFamily="18" charset="0"/>
                <a:cs typeface="Times New Roman" pitchFamily="18" charset="0"/>
              </a:rPr>
              <a:t>Укупни планирани </a:t>
            </a:r>
            <a:r>
              <a:rPr lang="sr-Cyrl-RS" sz="1600" b="1" dirty="0">
                <a:latin typeface="Times New Roman" pitchFamily="18" charset="0"/>
                <a:cs typeface="Times New Roman" pitchFamily="18" charset="0"/>
              </a:rPr>
              <a:t>јавни приходи и примања </a:t>
            </a:r>
            <a:r>
              <a:rPr lang="sr-Cyrl-RS" sz="1600" dirty="0">
                <a:latin typeface="Times New Roman" pitchFamily="18" charset="0"/>
                <a:cs typeface="Times New Roman" pitchFamily="18" charset="0"/>
              </a:rPr>
              <a:t>Општине</a:t>
            </a:r>
            <a:r>
              <a:rPr lang="sr-Cyrl-RS" sz="1600" dirty="0">
                <a:solidFill>
                  <a:srgbClr val="FF0000"/>
                </a:solidFill>
                <a:latin typeface="Times New Roman" pitchFamily="18" charset="0"/>
                <a:cs typeface="Times New Roman" pitchFamily="18" charset="0"/>
              </a:rPr>
              <a:t> </a:t>
            </a:r>
            <a:r>
              <a:rPr lang="sr-Cyrl-RS" sz="1600" dirty="0" smtClean="0">
                <a:latin typeface="Times New Roman" pitchFamily="18" charset="0"/>
                <a:cs typeface="Times New Roman" pitchFamily="18" charset="0"/>
              </a:rPr>
              <a:t>Бајина Башта </a:t>
            </a:r>
            <a:r>
              <a:rPr lang="sr-Cyrl-RS" sz="1600" dirty="0">
                <a:latin typeface="Times New Roman" pitchFamily="18" charset="0"/>
                <a:cs typeface="Times New Roman" pitchFamily="18" charset="0"/>
              </a:rPr>
              <a:t>за </a:t>
            </a:r>
            <a:r>
              <a:rPr lang="sr-Cyrl-RS" sz="1600" dirty="0" smtClean="0">
                <a:latin typeface="Times New Roman" pitchFamily="18" charset="0"/>
                <a:cs typeface="Times New Roman" pitchFamily="18" charset="0"/>
              </a:rPr>
              <a:t>202</a:t>
            </a:r>
            <a:r>
              <a:rPr lang="en-US" sz="1600" dirty="0" smtClean="0">
                <a:latin typeface="Times New Roman" pitchFamily="18" charset="0"/>
                <a:cs typeface="Times New Roman" pitchFamily="18" charset="0"/>
              </a:rPr>
              <a:t>3</a:t>
            </a:r>
            <a:r>
              <a:rPr lang="sr-Cyrl-RS" sz="1600" dirty="0" smtClean="0">
                <a:latin typeface="Times New Roman" pitchFamily="18" charset="0"/>
                <a:cs typeface="Times New Roman" pitchFamily="18" charset="0"/>
              </a:rPr>
              <a:t>. </a:t>
            </a:r>
            <a:r>
              <a:rPr lang="sr-Cyrl-RS" sz="1600" dirty="0">
                <a:latin typeface="Times New Roman" pitchFamily="18" charset="0"/>
                <a:cs typeface="Times New Roman" pitchFamily="18" charset="0"/>
              </a:rPr>
              <a:t>годину износе</a:t>
            </a:r>
          </a:p>
          <a:p>
            <a:pPr algn="just"/>
            <a:endParaRPr lang="sr-Cyrl-RS" sz="1600" dirty="0"/>
          </a:p>
          <a:p>
            <a:pPr algn="just"/>
            <a:endParaRPr lang="en-GB" sz="1600" dirty="0"/>
          </a:p>
          <a:p>
            <a:pPr algn="just"/>
            <a:endParaRPr lang="en-GB" sz="1600" dirty="0"/>
          </a:p>
          <a:p>
            <a:pPr algn="just"/>
            <a:endParaRPr lang="en-GB" sz="1600" dirty="0"/>
          </a:p>
          <a:p>
            <a:pPr algn="just"/>
            <a:endParaRPr lang="sr-Cyrl-RS" sz="1600" dirty="0"/>
          </a:p>
          <a:p>
            <a:pPr algn="just">
              <a:buNone/>
            </a:pPr>
            <a:endParaRPr lang="sr-Cyrl-RS" sz="1600" dirty="0" smtClean="0"/>
          </a:p>
          <a:p>
            <a:pPr algn="just">
              <a:buNone/>
            </a:pPr>
            <a:endParaRPr lang="en-GB" sz="1600" dirty="0"/>
          </a:p>
          <a:p>
            <a:pPr algn="just"/>
            <a:r>
              <a:rPr lang="sr-Cyrl-RS" sz="1600" dirty="0" smtClean="0">
                <a:latin typeface="Times New Roman" pitchFamily="18" charset="0"/>
                <a:cs typeface="Times New Roman" pitchFamily="18" charset="0"/>
              </a:rPr>
              <a:t>Одлуком о буџету Општине Бајина Башта за 202</a:t>
            </a:r>
            <a:r>
              <a:rPr lang="en-US" sz="1600" dirty="0" smtClean="0">
                <a:latin typeface="Times New Roman" pitchFamily="18" charset="0"/>
                <a:cs typeface="Times New Roman" pitchFamily="18" charset="0"/>
              </a:rPr>
              <a:t>3</a:t>
            </a:r>
            <a:r>
              <a:rPr lang="sr-Cyrl-RS" sz="1600" dirty="0" smtClean="0">
                <a:latin typeface="Times New Roman" pitchFamily="18" charset="0"/>
                <a:cs typeface="Times New Roman" pitchFamily="18" charset="0"/>
              </a:rPr>
              <a:t>. годину планирана су средства из буџета Општине у износу од</a:t>
            </a:r>
            <a:r>
              <a:rPr lang="en-GB" sz="1600" dirty="0" smtClean="0">
                <a:solidFill>
                  <a:srgbClr val="FF0000"/>
                </a:solidFill>
                <a:latin typeface="Times New Roman" pitchFamily="18" charset="0"/>
                <a:cs typeface="Times New Roman" pitchFamily="18" charset="0"/>
              </a:rPr>
              <a:t> </a:t>
            </a:r>
            <a:r>
              <a:rPr lang="sr-Cyrl-RS" sz="1600" dirty="0" smtClean="0">
                <a:latin typeface="Times New Roman" pitchFamily="18" charset="0"/>
                <a:cs typeface="Times New Roman" pitchFamily="18" charset="0"/>
              </a:rPr>
              <a:t>1.160</a:t>
            </a:r>
            <a:r>
              <a:rPr lang="en-US" sz="1600" dirty="0" smtClean="0">
                <a:latin typeface="Times New Roman" pitchFamily="18" charset="0"/>
                <a:cs typeface="Times New Roman" pitchFamily="18" charset="0"/>
              </a:rPr>
              <a:t>.</a:t>
            </a:r>
            <a:r>
              <a:rPr lang="sr-Cyrl-RS" sz="1600" dirty="0" smtClean="0">
                <a:latin typeface="Times New Roman" pitchFamily="18" charset="0"/>
                <a:cs typeface="Times New Roman" pitchFamily="18" charset="0"/>
              </a:rPr>
              <a:t>000.000</a:t>
            </a:r>
            <a:r>
              <a:rPr lang="en-US" sz="1600" dirty="0" smtClean="0">
                <a:latin typeface="Times New Roman" pitchFamily="18" charset="0"/>
                <a:cs typeface="Times New Roman" pitchFamily="18" charset="0"/>
              </a:rPr>
              <a:t>,00</a:t>
            </a:r>
            <a:r>
              <a:rPr lang="sr-Cyrl-RS" sz="1600" dirty="0" smtClean="0">
                <a:solidFill>
                  <a:srgbClr val="FF0000"/>
                </a:solidFill>
                <a:latin typeface="Times New Roman" pitchFamily="18" charset="0"/>
                <a:cs typeface="Times New Roman" pitchFamily="18" charset="0"/>
              </a:rPr>
              <a:t> </a:t>
            </a:r>
            <a:r>
              <a:rPr lang="sr-Cyrl-RS" sz="1600" dirty="0" smtClean="0">
                <a:latin typeface="Times New Roman" pitchFamily="18" charset="0"/>
                <a:cs typeface="Times New Roman" pitchFamily="18" charset="0"/>
              </a:rPr>
              <a:t>динара</a:t>
            </a:r>
            <a:r>
              <a:rPr lang="sr-Latn-RS" sz="1600" dirty="0" smtClean="0">
                <a:latin typeface="Times New Roman" pitchFamily="18" charset="0"/>
                <a:cs typeface="Times New Roman" pitchFamily="18" charset="0"/>
              </a:rPr>
              <a:t>, </a:t>
            </a:r>
            <a:r>
              <a:rPr lang="sr-Cyrl-RS" sz="1600" dirty="0" smtClean="0">
                <a:latin typeface="Times New Roman" pitchFamily="18" charset="0"/>
                <a:cs typeface="Times New Roman" pitchFamily="18" charset="0"/>
              </a:rPr>
              <a:t>пренета средства из ранијих година у износу од 363.424.878,00 динара и</a:t>
            </a:r>
            <a:r>
              <a:rPr lang="sr-Cyrl-RS" sz="1600" dirty="0" smtClean="0">
                <a:solidFill>
                  <a:srgbClr val="FF0000"/>
                </a:solidFill>
                <a:latin typeface="Times New Roman" pitchFamily="18" charset="0"/>
                <a:cs typeface="Times New Roman" pitchFamily="18" charset="0"/>
              </a:rPr>
              <a:t> </a:t>
            </a:r>
            <a:r>
              <a:rPr lang="sr-Cyrl-RS" sz="1600" dirty="0" smtClean="0">
                <a:latin typeface="Times New Roman" pitchFamily="18" charset="0"/>
                <a:cs typeface="Times New Roman" pitchFamily="18" charset="0"/>
              </a:rPr>
              <a:t>средства из осталих извора  19.590.000,00 динара. </a:t>
            </a:r>
            <a:endParaRPr lang="sr-Cyrl-RS" sz="1600" dirty="0">
              <a:latin typeface="Times New Roman" pitchFamily="18" charset="0"/>
              <a:cs typeface="Times New Roman" pitchFamily="18" charset="0"/>
            </a:endParaRPr>
          </a:p>
        </p:txBody>
      </p:sp>
      <p:sp>
        <p:nvSpPr>
          <p:cNvPr id="4" name="Slide Number Placeholder 3">
            <a:extLst>
              <a:ext uri="{FF2B5EF4-FFF2-40B4-BE49-F238E27FC236}">
                <a16:creationId xmlns="" xmlns:a16="http://schemas.microsoft.com/office/drawing/2014/main" id="{186E5D0E-B6F3-4167-8B33-0D307B0B28BD}"/>
              </a:ext>
            </a:extLst>
          </p:cNvPr>
          <p:cNvSpPr>
            <a:spLocks noGrp="1"/>
          </p:cNvSpPr>
          <p:nvPr>
            <p:ph type="sldNum" sz="quarter" idx="12"/>
          </p:nvPr>
        </p:nvSpPr>
        <p:spPr/>
        <p:txBody>
          <a:bodyPr/>
          <a:lstStyle/>
          <a:p>
            <a:fld id="{B6F15528-21DE-4FAA-801E-634DDDAF4B2B}" type="slidenum">
              <a:rPr lang="en-US" smtClean="0"/>
              <a:pPr/>
              <a:t>8</a:t>
            </a:fld>
            <a:endParaRPr lang="en-US"/>
          </a:p>
        </p:txBody>
      </p:sp>
      <p:graphicFrame>
        <p:nvGraphicFramePr>
          <p:cNvPr id="6" name="Diagram 5"/>
          <p:cNvGraphicFramePr/>
          <p:nvPr>
            <p:extLst>
              <p:ext uri="{D42A27DB-BD31-4B8C-83A1-F6EECF244321}">
                <p14:modId xmlns="" xmlns:p14="http://schemas.microsoft.com/office/powerpoint/2010/main" val="1274372861"/>
              </p:ext>
            </p:extLst>
          </p:nvPr>
        </p:nvGraphicFramePr>
        <p:xfrm>
          <a:off x="571472" y="4365104"/>
          <a:ext cx="8032976" cy="18399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Equals 6">
            <a:extLst>
              <a:ext uri="{FF2B5EF4-FFF2-40B4-BE49-F238E27FC236}">
                <a16:creationId xmlns="" xmlns:a16="http://schemas.microsoft.com/office/drawing/2014/main" id="{CDB27E42-2A8D-4DD4-9160-578F8DDA6D84}"/>
              </a:ext>
            </a:extLst>
          </p:cNvPr>
          <p:cNvSpPr/>
          <p:nvPr/>
        </p:nvSpPr>
        <p:spPr>
          <a:xfrm>
            <a:off x="2609633" y="1735247"/>
            <a:ext cx="1047312" cy="978607"/>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4" name="TextBox 13">
            <a:extLst>
              <a:ext uri="{FF2B5EF4-FFF2-40B4-BE49-F238E27FC236}">
                <a16:creationId xmlns="" xmlns:a16="http://schemas.microsoft.com/office/drawing/2014/main" id="{9F752DEC-C823-4E33-9B74-2DB6D4AFC9BB}"/>
              </a:ext>
            </a:extLst>
          </p:cNvPr>
          <p:cNvSpPr txBox="1"/>
          <p:nvPr/>
        </p:nvSpPr>
        <p:spPr>
          <a:xfrm>
            <a:off x="3882873" y="1839828"/>
            <a:ext cx="4979436" cy="1261884"/>
          </a:xfrm>
          <a:prstGeom prst="rect">
            <a:avLst/>
          </a:prstGeom>
          <a:noFill/>
        </p:spPr>
        <p:txBody>
          <a:bodyPr wrap="square" rtlCol="0">
            <a:spAutoFit/>
          </a:bodyPr>
          <a:lstStyle/>
          <a:p>
            <a:r>
              <a:rPr lang="sr-Cyrl-RS" sz="4000" b="1" dirty="0" smtClean="0">
                <a:solidFill>
                  <a:srgbClr val="FF0000"/>
                </a:solidFill>
                <a:latin typeface="Times New Roman" pitchFamily="18" charset="0"/>
                <a:cs typeface="Times New Roman" pitchFamily="18" charset="0"/>
              </a:rPr>
              <a:t>1.543.014.878</a:t>
            </a:r>
            <a:r>
              <a:rPr lang="en-US" sz="4000" b="1" dirty="0" smtClean="0">
                <a:solidFill>
                  <a:srgbClr val="FF0000"/>
                </a:solidFill>
                <a:latin typeface="Times New Roman" pitchFamily="18" charset="0"/>
                <a:cs typeface="Times New Roman" pitchFamily="18" charset="0"/>
              </a:rPr>
              <a:t>,00</a:t>
            </a:r>
            <a:r>
              <a:rPr lang="en-GB" sz="4000" b="1" dirty="0" smtClean="0">
                <a:solidFill>
                  <a:srgbClr val="FF0000"/>
                </a:solidFill>
                <a:latin typeface="Times New Roman" pitchFamily="18" charset="0"/>
                <a:cs typeface="Times New Roman" pitchFamily="18" charset="0"/>
              </a:rPr>
              <a:t> </a:t>
            </a:r>
            <a:r>
              <a:rPr lang="sr-Cyrl-RS" sz="3600" b="1" dirty="0">
                <a:solidFill>
                  <a:srgbClr val="FF0000"/>
                </a:solidFill>
                <a:latin typeface="Times New Roman" pitchFamily="18" charset="0"/>
                <a:cs typeface="Times New Roman" pitchFamily="18" charset="0"/>
              </a:rPr>
              <a:t>динара</a:t>
            </a:r>
            <a:endParaRPr lang="en-US" sz="3600" b="1" dirty="0">
              <a:solidFill>
                <a:srgbClr val="FF0000"/>
              </a:solidFill>
              <a:latin typeface="Times New Roman" pitchFamily="18" charset="0"/>
              <a:cs typeface="Times New Roman" pitchFamily="18" charset="0"/>
            </a:endParaRPr>
          </a:p>
        </p:txBody>
      </p:sp>
      <p:pic>
        <p:nvPicPr>
          <p:cNvPr id="10" name="Picture 9" descr="19695655815df625753d8c6516657686_w640.jpg"/>
          <p:cNvPicPr>
            <a:picLocks noChangeAspect="1"/>
          </p:cNvPicPr>
          <p:nvPr/>
        </p:nvPicPr>
        <p:blipFill>
          <a:blip r:embed="rId8" cstate="print"/>
          <a:stretch>
            <a:fillRect/>
          </a:stretch>
        </p:blipFill>
        <p:spPr>
          <a:xfrm>
            <a:off x="685800" y="1600200"/>
            <a:ext cx="1752600" cy="1828801"/>
          </a:xfrm>
          <a:prstGeom prst="rect">
            <a:avLst/>
          </a:prstGeom>
        </p:spPr>
      </p:pic>
    </p:spTree>
    <p:extLst>
      <p:ext uri="{BB962C8B-B14F-4D97-AF65-F5344CB8AC3E}">
        <p14:creationId xmlns="" xmlns:p14="http://schemas.microsoft.com/office/powerpoint/2010/main" val="1704473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9919"/>
          </a:xfrm>
        </p:spPr>
        <p:txBody>
          <a:bodyPr>
            <a:normAutofit fontScale="90000"/>
          </a:bodyPr>
          <a:lstStyle/>
          <a:p>
            <a:r>
              <a:rPr lang="sr-Cyrl-RS" dirty="0">
                <a:latin typeface="Times New Roman" pitchFamily="18" charset="0"/>
                <a:cs typeface="Times New Roman" pitchFamily="18" charset="0"/>
              </a:rPr>
              <a:t>Шта су приходи и примања буџета?</a:t>
            </a:r>
            <a:endParaRPr lang="en-US" dirty="0">
              <a:latin typeface="Times New Roman" pitchFamily="18" charset="0"/>
              <a:cs typeface="Times New Roman" pitchFamily="18" charset="0"/>
            </a:endParaRPr>
          </a:p>
        </p:txBody>
      </p:sp>
      <p:graphicFrame>
        <p:nvGraphicFramePr>
          <p:cNvPr id="6" name="Content Placeholder 5"/>
          <p:cNvGraphicFramePr>
            <a:graphicFrameLocks noGrp="1"/>
          </p:cNvGraphicFramePr>
          <p:nvPr>
            <p:ph idx="1"/>
            <p:extLst>
              <p:ext uri="{D42A27DB-BD31-4B8C-83A1-F6EECF244321}">
                <p14:modId xmlns="" xmlns:p14="http://schemas.microsoft.com/office/powerpoint/2010/main" val="1923890768"/>
              </p:ext>
            </p:extLst>
          </p:nvPr>
        </p:nvGraphicFramePr>
        <p:xfrm>
          <a:off x="457200" y="1124744"/>
          <a:ext cx="8507288" cy="55967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75FB0A07-249F-4345-993B-6AB4700608B8}" type="slidenum">
              <a:rPr lang="en-US" smtClean="0"/>
              <a:pPr/>
              <a:t>9</a:t>
            </a:fld>
            <a:endParaRPr lang="en-US"/>
          </a:p>
        </p:txBody>
      </p:sp>
    </p:spTree>
    <p:extLst>
      <p:ext uri="{BB962C8B-B14F-4D97-AF65-F5344CB8AC3E}">
        <p14:creationId xmlns="" xmlns:p14="http://schemas.microsoft.com/office/powerpoint/2010/main" val="107787308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5b7 xmlns="934e4f6f-c740-4e49-838d-10594e3f873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1DB5488F8A3A4FBFF3F075976528E0" ma:contentTypeVersion="7" ma:contentTypeDescription="Create a new document." ma:contentTypeScope="" ma:versionID="2c04ddfa2f56fad5ccd768ef06c59c72">
  <xsd:schema xmlns:xsd="http://www.w3.org/2001/XMLSchema" xmlns:xs="http://www.w3.org/2001/XMLSchema" xmlns:p="http://schemas.microsoft.com/office/2006/metadata/properties" xmlns:ns2="934e4f6f-c740-4e49-838d-10594e3f873c" targetNamespace="http://schemas.microsoft.com/office/2006/metadata/properties" ma:root="true" ma:fieldsID="8130c621a27252918d73286d6f28d563" ns2:_="">
    <xsd:import namespace="934e4f6f-c740-4e49-838d-10594e3f873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2:p5b7"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4e4f6f-c740-4e49-838d-10594e3f87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p5b7" ma:index="14" nillable="true" ma:displayName="Number" ma:internalName="p5b7">
      <xsd:simpleType>
        <xsd:restriction base="dms:Number"/>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CF0692-5A2C-4794-9CAF-6478EEE9EEC6}">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934e4f6f-c740-4e49-838d-10594e3f873c"/>
    <ds:schemaRef ds:uri="http://www.w3.org/XML/1998/namespace"/>
  </ds:schemaRefs>
</ds:datastoreItem>
</file>

<file path=customXml/itemProps2.xml><?xml version="1.0" encoding="utf-8"?>
<ds:datastoreItem xmlns:ds="http://schemas.openxmlformats.org/officeDocument/2006/customXml" ds:itemID="{B2D0BA65-3F88-4AB5-87A4-35CC7F6B16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34e4f6f-c740-4e49-838d-10594e3f87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9139D4E-A633-45DF-BE44-F5A0ED2D976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7536</TotalTime>
  <Words>3034</Words>
  <Application>Microsoft Office PowerPoint</Application>
  <PresentationFormat>On-screen Show (4:3)</PresentationFormat>
  <Paragraphs>458</Paragraphs>
  <Slides>28</Slides>
  <Notes>3</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Custom Design</vt:lpstr>
      <vt:lpstr>ОПШТИНА БАЈИНА БАШТА </vt:lpstr>
      <vt:lpstr>Садржај</vt:lpstr>
      <vt:lpstr>Slide 3</vt:lpstr>
      <vt:lpstr>Ко се финансира из буџета?</vt:lpstr>
      <vt:lpstr>Како настаје буџет Општине?</vt:lpstr>
      <vt:lpstr>Ко учествује у буџетском процесу?</vt:lpstr>
      <vt:lpstr>На основу чега се доноси буџет?</vt:lpstr>
      <vt:lpstr>Како се пуни Општинска каса?</vt:lpstr>
      <vt:lpstr>Шта су приходи и примања буџета?</vt:lpstr>
      <vt:lpstr>Структура планираних прихода и примања за 2023. годину</vt:lpstr>
      <vt:lpstr>Структура планираних прихода и примања за 2023. годину</vt:lpstr>
      <vt:lpstr>Које промене у буџету се очекују у односу на текућу 2022 годину</vt:lpstr>
      <vt:lpstr>На шта се троше јавна средства?</vt:lpstr>
      <vt:lpstr>Slide 14</vt:lpstr>
      <vt:lpstr>Структура пројектованих расхода и издатака буџета за 2023. годину</vt:lpstr>
      <vt:lpstr>Структура пројектованих расхода и издатака буџета за 2023. годину</vt:lpstr>
      <vt:lpstr>Које промене у буџету се очекују у односу на текућу 2022 годину?</vt:lpstr>
      <vt:lpstr>Планирани расходи буџета по програмима</vt:lpstr>
      <vt:lpstr>Структура планираних расхода по буџетским програмима</vt:lpstr>
      <vt:lpstr>Планирани расходи буџета распоређени по директним и индиректним буџетским корисницима</vt:lpstr>
      <vt:lpstr>  Најважнији планирани капитални пројекти</vt:lpstr>
      <vt:lpstr>Slide 22</vt:lpstr>
      <vt:lpstr>Slide 23</vt:lpstr>
      <vt:lpstr>ПРОЈЕКТИ ОД ИНТЕРЕСА ЗА ЛОКАЛНУ ЗАЈЕДНИЦУ</vt:lpstr>
      <vt:lpstr>Учешће грађана у буџетском процесу</vt:lpstr>
      <vt:lpstr>ПРОГРАМСКИ БУЏЕТ</vt:lpstr>
      <vt:lpstr>Предности програмског модела буџетирања</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ОПШТИНА КОВИН</dc:title>
  <dc:creator>stojkovici</dc:creator>
  <cp:lastModifiedBy>korisnik</cp:lastModifiedBy>
  <cp:revision>691</cp:revision>
  <cp:lastPrinted>2018-09-13T11:26:26Z</cp:lastPrinted>
  <dcterms:created xsi:type="dcterms:W3CDTF">2006-08-16T00:00:00Z</dcterms:created>
  <dcterms:modified xsi:type="dcterms:W3CDTF">2022-12-16T13:13:21Z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0x0101002C1DB5488F8A3A4FBFF3F075976528E0</vt:lpwstr>
  </property>
</Properties>
</file>